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Barlow SemiCondensed Bold" charset="1" panose="00000806000000000000"/>
      <p:regular r:id="rId45"/>
    </p:embeddedFont>
    <p:embeddedFont>
      <p:font typeface="Barlow SemiCondensed" charset="1" panose="00000506000000000000"/>
      <p:regular r:id="rId46"/>
    </p:embeddedFont>
    <p:embeddedFont>
      <p:font typeface="Barlow Condensed" charset="1" panose="00000506000000000000"/>
      <p:regular r:id="rId47"/>
    </p:embeddedFont>
    <p:embeddedFont>
      <p:font typeface="Barlow Condensed Bold" charset="1" panose="00000806000000000000"/>
      <p:regular r:id="rId48"/>
    </p:embeddedFont>
    <p:embeddedFont>
      <p:font typeface="Canva Sans Bold" charset="1" panose="020B0803030501040103"/>
      <p:regular r:id="rId49"/>
    </p:embeddedFont>
    <p:embeddedFont>
      <p:font typeface="Canva Sans" charset="1" panose="020B05030305010401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2.pn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3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3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4.jpeg" Type="http://schemas.openxmlformats.org/officeDocument/2006/relationships/image"/><Relationship Id="rId9" Target="../media/image2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85.png" Type="http://schemas.openxmlformats.org/officeDocument/2006/relationships/image"/><Relationship Id="rId18" Target="../media/image86.svg" Type="http://schemas.openxmlformats.org/officeDocument/2006/relationships/image"/><Relationship Id="rId19" Target="../media/image87.png" Type="http://schemas.openxmlformats.org/officeDocument/2006/relationships/image"/><Relationship Id="rId2" Target="../media/image84.jpeg" Type="http://schemas.openxmlformats.org/officeDocument/2006/relationships/image"/><Relationship Id="rId20" Target="../media/image88.svg" Type="http://schemas.openxmlformats.org/officeDocument/2006/relationships/image"/><Relationship Id="rId21" Target="../media/image89.png" Type="http://schemas.openxmlformats.org/officeDocument/2006/relationships/image"/><Relationship Id="rId22" Target="../media/image90.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4.png" Type="http://schemas.openxmlformats.org/officeDocument/2006/relationships/image"/><Relationship Id="rId2" Target="../media/image22.jpeg" Type="http://schemas.openxmlformats.org/officeDocument/2006/relationships/image"/><Relationship Id="rId3" Target="../media/image23.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1.pn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1.pn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4101309" y="5281959"/>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cap="sq">
              <a:noFill/>
              <a:prstDash val="solid"/>
              <a:miter/>
            </a:ln>
          </p:spPr>
        </p:sp>
      </p:grpSp>
      <p:grpSp>
        <p:nvGrpSpPr>
          <p:cNvPr name="Group 4" id="4"/>
          <p:cNvGrpSpPr/>
          <p:nvPr/>
        </p:nvGrpSpPr>
        <p:grpSpPr>
          <a:xfrm rot="0">
            <a:off x="-4034113" y="797575"/>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3616" t="0" r="-43616" b="0"/>
              </a:stretch>
            </a:blipFill>
            <a:ln cap="sq">
              <a:noFill/>
              <a:prstDash val="solid"/>
              <a:miter/>
            </a:ln>
          </p:spPr>
        </p:sp>
      </p:grpSp>
      <p:grpSp>
        <p:nvGrpSpPr>
          <p:cNvPr name="Group 6" id="6"/>
          <p:cNvGrpSpPr/>
          <p:nvPr/>
        </p:nvGrpSpPr>
        <p:grpSpPr>
          <a:xfrm rot="0">
            <a:off x="-1124578" y="3233642"/>
            <a:ext cx="4929839" cy="42690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a:ln cap="sq">
              <a:noFill/>
              <a:prstDash val="solid"/>
              <a:miter/>
            </a:ln>
          </p:spPr>
        </p:sp>
      </p:grpSp>
      <p:sp>
        <p:nvSpPr>
          <p:cNvPr name="Freeform 8" id="8"/>
          <p:cNvSpPr/>
          <p:nvPr/>
        </p:nvSpPr>
        <p:spPr>
          <a:xfrm flipH="false" flipV="false" rot="7221679">
            <a:off x="-2347204" y="9094583"/>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26387" y="7769454"/>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7460133" y="3725819"/>
            <a:ext cx="2890352" cy="2501469"/>
          </a:xfrm>
          <a:custGeom>
            <a:avLst/>
            <a:gdLst/>
            <a:ahLst/>
            <a:cxnLst/>
            <a:rect r="r" b="b" t="t" l="l"/>
            <a:pathLst>
              <a:path h="2501469" w="2890352">
                <a:moveTo>
                  <a:pt x="0" y="0"/>
                </a:moveTo>
                <a:lnTo>
                  <a:pt x="2890353" y="0"/>
                </a:lnTo>
                <a:lnTo>
                  <a:pt x="2890353" y="2501468"/>
                </a:lnTo>
                <a:lnTo>
                  <a:pt x="0" y="2501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7221679">
            <a:off x="-548368" y="513020"/>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3578320">
            <a:off x="1703716" y="-794709"/>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3578320">
            <a:off x="1718130" y="1840504"/>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3578320">
            <a:off x="-2565297" y="139629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504510" y="6360640"/>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805261" y="3252692"/>
            <a:ext cx="13535536" cy="2296450"/>
          </a:xfrm>
          <a:prstGeom prst="rect">
            <a:avLst/>
          </a:prstGeom>
        </p:spPr>
        <p:txBody>
          <a:bodyPr anchor="t" rtlCol="false" tIns="0" lIns="0" bIns="0" rIns="0">
            <a:spAutoFit/>
          </a:bodyPr>
          <a:lstStyle/>
          <a:p>
            <a:pPr algn="ctr">
              <a:lnSpc>
                <a:spcPts val="9058"/>
              </a:lnSpc>
            </a:pPr>
            <a:r>
              <a:rPr lang="en-US" b="true" sz="7742" spc="216">
                <a:solidFill>
                  <a:srgbClr val="FFFFFF"/>
                </a:solidFill>
                <a:latin typeface="Barlow SemiCondensed Bold"/>
                <a:ea typeface="Barlow SemiCondensed Bold"/>
                <a:cs typeface="Barlow SemiCondensed Bold"/>
                <a:sym typeface="Barlow SemiCondensed Bold"/>
              </a:rPr>
              <a:t>WEBSITE ĐẶT LỊCH KHÁM VÀ</a:t>
            </a:r>
          </a:p>
          <a:p>
            <a:pPr algn="ctr" marL="0" indent="0" lvl="1">
              <a:lnSpc>
                <a:spcPts val="9058"/>
              </a:lnSpc>
            </a:pPr>
            <a:r>
              <a:rPr lang="en-US" b="true" sz="7742" spc="216">
                <a:solidFill>
                  <a:srgbClr val="FFFFFF"/>
                </a:solidFill>
                <a:latin typeface="Barlow SemiCondensed Bold"/>
                <a:ea typeface="Barlow SemiCondensed Bold"/>
                <a:cs typeface="Barlow SemiCondensed Bold"/>
                <a:sym typeface="Barlow SemiCondensed Bold"/>
              </a:rPr>
              <a:t> THEO DÕI SỨC KHỎE</a:t>
            </a:r>
            <a:r>
              <a:rPr lang="en-US" sz="7742" spc="216">
                <a:solidFill>
                  <a:srgbClr val="FFFFFF"/>
                </a:solidFill>
                <a:latin typeface="Barlow SemiCondensed"/>
                <a:ea typeface="Barlow SemiCondensed"/>
                <a:cs typeface="Barlow SemiCondensed"/>
                <a:sym typeface="Barlow SemiCondensed"/>
              </a:rPr>
              <a:t> </a:t>
            </a:r>
          </a:p>
        </p:txBody>
      </p:sp>
      <p:sp>
        <p:nvSpPr>
          <p:cNvPr name="TextBox 17" id="17"/>
          <p:cNvSpPr txBox="true"/>
          <p:nvPr/>
        </p:nvSpPr>
        <p:spPr>
          <a:xfrm rot="0">
            <a:off x="8163103" y="6314483"/>
            <a:ext cx="6758714"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Nhập môn Công nghệ phần mềm</a:t>
            </a:r>
          </a:p>
        </p:txBody>
      </p:sp>
      <p:sp>
        <p:nvSpPr>
          <p:cNvPr name="TextBox 18" id="18"/>
          <p:cNvSpPr txBox="true"/>
          <p:nvPr/>
        </p:nvSpPr>
        <p:spPr>
          <a:xfrm rot="0">
            <a:off x="12560726" y="8564785"/>
            <a:ext cx="4356650" cy="452819"/>
          </a:xfrm>
          <a:prstGeom prst="rect">
            <a:avLst/>
          </a:prstGeom>
        </p:spPr>
        <p:txBody>
          <a:bodyPr anchor="t" rtlCol="false" tIns="0" lIns="0" bIns="0" rIns="0">
            <a:spAutoFit/>
          </a:bodyPr>
          <a:lstStyle/>
          <a:p>
            <a:pPr algn="ctr"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Nhóm 4 - D22CQAT01-N</a:t>
            </a:r>
          </a:p>
        </p:txBody>
      </p:sp>
      <p:sp>
        <p:nvSpPr>
          <p:cNvPr name="TextBox 19" id="19"/>
          <p:cNvSpPr txBox="true"/>
          <p:nvPr/>
        </p:nvSpPr>
        <p:spPr>
          <a:xfrm rot="0">
            <a:off x="12560726" y="9046178"/>
            <a:ext cx="4356650" cy="452819"/>
          </a:xfrm>
          <a:prstGeom prst="rect">
            <a:avLst/>
          </a:prstGeom>
        </p:spPr>
        <p:txBody>
          <a:bodyPr anchor="t" rtlCol="false" tIns="0" lIns="0" bIns="0" rIns="0">
            <a:spAutoFit/>
          </a:bodyPr>
          <a:lstStyle/>
          <a:p>
            <a:pPr algn="ctr"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Giảng viên: Châu Văn Vân</a:t>
            </a:r>
          </a:p>
        </p:txBody>
      </p:sp>
      <p:sp>
        <p:nvSpPr>
          <p:cNvPr name="Freeform 20" id="20"/>
          <p:cNvSpPr/>
          <p:nvPr/>
        </p:nvSpPr>
        <p:spPr>
          <a:xfrm flipH="false" flipV="false" rot="0">
            <a:off x="16917376" y="6136445"/>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7259300" y="7309969"/>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a:ln cap="sq">
              <a:noFill/>
              <a:prstDash val="solid"/>
              <a:miter/>
            </a:ln>
          </p:spPr>
        </p:sp>
      </p:grpSp>
      <p:grpSp>
        <p:nvGrpSpPr>
          <p:cNvPr name="Group 4" id="4"/>
          <p:cNvGrpSpPr/>
          <p:nvPr/>
        </p:nvGrpSpPr>
        <p:grpSpPr>
          <a:xfrm rot="0">
            <a:off x="2684010" y="9381468"/>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865" t="0" r="-14865" b="0"/>
              </a:stretch>
            </a:blipFill>
            <a:ln cap="sq">
              <a:noFill/>
              <a:prstDash val="solid"/>
              <a:miter/>
            </a:ln>
          </p:spPr>
        </p:sp>
      </p:grpSp>
      <p:grpSp>
        <p:nvGrpSpPr>
          <p:cNvPr name="Group 6" id="6"/>
          <p:cNvGrpSpPr/>
          <p:nvPr/>
        </p:nvGrpSpPr>
        <p:grpSpPr>
          <a:xfrm rot="0">
            <a:off x="17259300" y="3466593"/>
            <a:ext cx="4438309" cy="3843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a:ln cap="sq">
              <a:noFill/>
              <a:prstDash val="solid"/>
              <a:miter/>
            </a:ln>
          </p:spPr>
        </p:sp>
      </p:grpSp>
      <p:sp>
        <p:nvSpPr>
          <p:cNvPr name="Freeform 8" id="8"/>
          <p:cNvSpPr/>
          <p:nvPr/>
        </p:nvSpPr>
        <p:spPr>
          <a:xfrm flipH="false" flipV="false" rot="7221679">
            <a:off x="10121335" y="9252431"/>
            <a:ext cx="3790200" cy="3280246"/>
          </a:xfrm>
          <a:custGeom>
            <a:avLst/>
            <a:gdLst/>
            <a:ahLst/>
            <a:cxnLst/>
            <a:rect r="r" b="b" t="t" l="l"/>
            <a:pathLst>
              <a:path h="3280246" w="3790200">
                <a:moveTo>
                  <a:pt x="0" y="0"/>
                </a:moveTo>
                <a:lnTo>
                  <a:pt x="3790200" y="0"/>
                </a:lnTo>
                <a:lnTo>
                  <a:pt x="3790200" y="3280246"/>
                </a:lnTo>
                <a:lnTo>
                  <a:pt x="0" y="3280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398653" y="9395920"/>
            <a:ext cx="3658780" cy="3166508"/>
          </a:xfrm>
          <a:custGeom>
            <a:avLst/>
            <a:gdLst/>
            <a:ahLst/>
            <a:cxnLst/>
            <a:rect r="r" b="b" t="t" l="l"/>
            <a:pathLst>
              <a:path h="3166508" w="3658780">
                <a:moveTo>
                  <a:pt x="0" y="0"/>
                </a:moveTo>
                <a:lnTo>
                  <a:pt x="3658780" y="0"/>
                </a:lnTo>
                <a:lnTo>
                  <a:pt x="3658780" y="3166508"/>
                </a:lnTo>
                <a:lnTo>
                  <a:pt x="0" y="3166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13564035" y="9338074"/>
            <a:ext cx="4194954" cy="3630542"/>
          </a:xfrm>
          <a:custGeom>
            <a:avLst/>
            <a:gdLst/>
            <a:ahLst/>
            <a:cxnLst/>
            <a:rect r="r" b="b" t="t" l="l"/>
            <a:pathLst>
              <a:path h="3630542" w="4194954">
                <a:moveTo>
                  <a:pt x="0" y="0"/>
                </a:moveTo>
                <a:lnTo>
                  <a:pt x="4194953" y="0"/>
                </a:lnTo>
                <a:lnTo>
                  <a:pt x="4194953" y="3630542"/>
                </a:lnTo>
                <a:lnTo>
                  <a:pt x="0" y="3630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6582068" y="9304336"/>
            <a:ext cx="3870423" cy="3349675"/>
          </a:xfrm>
          <a:custGeom>
            <a:avLst/>
            <a:gdLst/>
            <a:ahLst/>
            <a:cxnLst/>
            <a:rect r="r" b="b" t="t" l="l"/>
            <a:pathLst>
              <a:path h="3349675" w="3870423">
                <a:moveTo>
                  <a:pt x="0" y="0"/>
                </a:moveTo>
                <a:lnTo>
                  <a:pt x="3870423" y="0"/>
                </a:lnTo>
                <a:lnTo>
                  <a:pt x="3870423" y="3349675"/>
                </a:lnTo>
                <a:lnTo>
                  <a:pt x="0" y="3349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78320">
            <a:off x="17625585"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402069" y="1412155"/>
            <a:ext cx="7106947" cy="1258442"/>
            <a:chOff x="0" y="0"/>
            <a:chExt cx="1871789" cy="331442"/>
          </a:xfrm>
        </p:grpSpPr>
        <p:sp>
          <p:nvSpPr>
            <p:cNvPr name="Freeform 14" id="14"/>
            <p:cNvSpPr/>
            <p:nvPr/>
          </p:nvSpPr>
          <p:spPr>
            <a:xfrm flipH="false" flipV="false" rot="0">
              <a:off x="0" y="0"/>
              <a:ext cx="1871788" cy="331442"/>
            </a:xfrm>
            <a:custGeom>
              <a:avLst/>
              <a:gdLst/>
              <a:ahLst/>
              <a:cxnLst/>
              <a:rect r="r" b="b" t="t" l="l"/>
              <a:pathLst>
                <a:path h="331442" w="1871788">
                  <a:moveTo>
                    <a:pt x="55557" y="0"/>
                  </a:moveTo>
                  <a:lnTo>
                    <a:pt x="1816232" y="0"/>
                  </a:lnTo>
                  <a:cubicBezTo>
                    <a:pt x="1846915" y="0"/>
                    <a:pt x="1871788" y="24874"/>
                    <a:pt x="1871788" y="55557"/>
                  </a:cubicBezTo>
                  <a:lnTo>
                    <a:pt x="1871788" y="275885"/>
                  </a:lnTo>
                  <a:cubicBezTo>
                    <a:pt x="1871788" y="290619"/>
                    <a:pt x="1865935" y="304751"/>
                    <a:pt x="1855516" y="315169"/>
                  </a:cubicBezTo>
                  <a:cubicBezTo>
                    <a:pt x="1845097" y="325588"/>
                    <a:pt x="1830966" y="331442"/>
                    <a:pt x="1816232" y="331442"/>
                  </a:cubicBezTo>
                  <a:lnTo>
                    <a:pt x="55557" y="331442"/>
                  </a:lnTo>
                  <a:cubicBezTo>
                    <a:pt x="40822" y="331442"/>
                    <a:pt x="26691" y="325588"/>
                    <a:pt x="16272" y="315169"/>
                  </a:cubicBezTo>
                  <a:cubicBezTo>
                    <a:pt x="5853" y="304751"/>
                    <a:pt x="0" y="290619"/>
                    <a:pt x="0" y="275885"/>
                  </a:cubicBezTo>
                  <a:lnTo>
                    <a:pt x="0" y="55557"/>
                  </a:lnTo>
                  <a:cubicBezTo>
                    <a:pt x="0" y="40822"/>
                    <a:pt x="5853" y="26691"/>
                    <a:pt x="16272" y="16272"/>
                  </a:cubicBezTo>
                  <a:cubicBezTo>
                    <a:pt x="26691" y="5853"/>
                    <a:pt x="40822" y="0"/>
                    <a:pt x="55557" y="0"/>
                  </a:cubicBezTo>
                  <a:close/>
                </a:path>
              </a:pathLst>
            </a:custGeom>
            <a:gradFill rotWithShape="true">
              <a:gsLst>
                <a:gs pos="0">
                  <a:srgbClr val="8C52FF">
                    <a:alpha val="100000"/>
                  </a:srgbClr>
                </a:gs>
                <a:gs pos="100000">
                  <a:srgbClr val="5CE1E6">
                    <a:alpha val="100000"/>
                  </a:srgbClr>
                </a:gs>
              </a:gsLst>
              <a:lin ang="0"/>
            </a:gradFill>
          </p:spPr>
        </p:sp>
        <p:sp>
          <p:nvSpPr>
            <p:cNvPr name="TextBox 15" id="15"/>
            <p:cNvSpPr txBox="true"/>
            <p:nvPr/>
          </p:nvSpPr>
          <p:spPr>
            <a:xfrm>
              <a:off x="0" y="-38100"/>
              <a:ext cx="1871789" cy="36954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3721523" y="3003972"/>
            <a:ext cx="11592385" cy="7000538"/>
          </a:xfrm>
          <a:custGeom>
            <a:avLst/>
            <a:gdLst/>
            <a:ahLst/>
            <a:cxnLst/>
            <a:rect r="r" b="b" t="t" l="l"/>
            <a:pathLst>
              <a:path h="7000538" w="11592385">
                <a:moveTo>
                  <a:pt x="0" y="0"/>
                </a:moveTo>
                <a:lnTo>
                  <a:pt x="11592385" y="0"/>
                </a:lnTo>
                <a:lnTo>
                  <a:pt x="11592385" y="7000538"/>
                </a:lnTo>
                <a:lnTo>
                  <a:pt x="0" y="7000538"/>
                </a:lnTo>
                <a:lnTo>
                  <a:pt x="0" y="0"/>
                </a:lnTo>
                <a:close/>
              </a:path>
            </a:pathLst>
          </a:custGeom>
          <a:blipFill>
            <a:blip r:embed="rId11"/>
            <a:stretch>
              <a:fillRect l="0" t="0" r="0" b="0"/>
            </a:stretch>
          </a:blipFill>
        </p:spPr>
      </p:sp>
      <p:sp>
        <p:nvSpPr>
          <p:cNvPr name="TextBox 17" id="17"/>
          <p:cNvSpPr txBox="true"/>
          <p:nvPr/>
        </p:nvSpPr>
        <p:spPr>
          <a:xfrm rot="0">
            <a:off x="0" y="470423"/>
            <a:ext cx="18288000" cy="941731"/>
          </a:xfrm>
          <a:prstGeom prst="rect">
            <a:avLst/>
          </a:prstGeom>
        </p:spPr>
        <p:txBody>
          <a:bodyPr anchor="t" rtlCol="false" tIns="0" lIns="0" bIns="0" rIns="0">
            <a:spAutoFit/>
          </a:bodyPr>
          <a:lstStyle/>
          <a:p>
            <a:pPr algn="ctr" marL="0" indent="0" lvl="1">
              <a:lnSpc>
                <a:spcPts val="6867"/>
              </a:lnSpc>
            </a:pPr>
            <a:r>
              <a:rPr lang="en-US" b="true" sz="7465" spc="209">
                <a:solidFill>
                  <a:srgbClr val="FFFFFF"/>
                </a:solidFill>
                <a:latin typeface="Barlow SemiCondensed Bold"/>
                <a:ea typeface="Barlow SemiCondensed Bold"/>
                <a:cs typeface="Barlow SemiCondensed Bold"/>
                <a:sym typeface="Barlow SemiCondensed Bold"/>
              </a:rPr>
              <a:t>IV.THIẾT KẾ HỆ THỐNG VÀ DATABASE</a:t>
            </a:r>
          </a:p>
        </p:txBody>
      </p:sp>
      <p:sp>
        <p:nvSpPr>
          <p:cNvPr name="TextBox 18" id="18"/>
          <p:cNvSpPr txBox="true"/>
          <p:nvPr/>
        </p:nvSpPr>
        <p:spPr>
          <a:xfrm rot="0">
            <a:off x="793715" y="1785376"/>
            <a:ext cx="4356650"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4.2: ERD:</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 THIẾT KẾ GIAO DIỆN</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2210566" y="3241573"/>
            <a:ext cx="4599394" cy="5094397"/>
          </a:xfrm>
          <a:custGeom>
            <a:avLst/>
            <a:gdLst/>
            <a:ahLst/>
            <a:cxnLst/>
            <a:rect r="r" b="b" t="t" l="l"/>
            <a:pathLst>
              <a:path h="5094397" w="4599394">
                <a:moveTo>
                  <a:pt x="0" y="0"/>
                </a:moveTo>
                <a:lnTo>
                  <a:pt x="4599395" y="0"/>
                </a:lnTo>
                <a:lnTo>
                  <a:pt x="4599395" y="5094396"/>
                </a:lnTo>
                <a:lnTo>
                  <a:pt x="0" y="5094396"/>
                </a:lnTo>
                <a:lnTo>
                  <a:pt x="0" y="0"/>
                </a:lnTo>
                <a:close/>
              </a:path>
            </a:pathLst>
          </a:custGeom>
          <a:blipFill>
            <a:blip r:embed="rId8"/>
            <a:stretch>
              <a:fillRect l="0" t="0" r="0" b="0"/>
            </a:stretch>
          </a:blipFill>
        </p:spPr>
      </p:sp>
      <p:sp>
        <p:nvSpPr>
          <p:cNvPr name="TextBox 16" id="16"/>
          <p:cNvSpPr txBox="true"/>
          <p:nvPr/>
        </p:nvSpPr>
        <p:spPr>
          <a:xfrm rot="0">
            <a:off x="2210566" y="2416208"/>
            <a:ext cx="4837492" cy="511811"/>
          </a:xfrm>
          <a:prstGeom prst="rect">
            <a:avLst/>
          </a:prstGeom>
        </p:spPr>
        <p:txBody>
          <a:bodyPr anchor="t" rtlCol="false" tIns="0" lIns="0" bIns="0" rIns="0">
            <a:spAutoFit/>
          </a:bodyPr>
          <a:lstStyle/>
          <a:p>
            <a:pPr algn="l">
              <a:lnSpc>
                <a:spcPts val="4339"/>
              </a:lnSpc>
            </a:pPr>
            <a:r>
              <a:rPr lang="en-US" sz="3099" b="true">
                <a:solidFill>
                  <a:srgbClr val="4F6A92"/>
                </a:solidFill>
                <a:latin typeface="Canva Sans Bold"/>
                <a:ea typeface="Canva Sans Bold"/>
                <a:cs typeface="Canva Sans Bold"/>
                <a:sym typeface="Canva Sans Bold"/>
              </a:rPr>
              <a:t>Các trang giao diện chính</a:t>
            </a:r>
          </a:p>
        </p:txBody>
      </p:sp>
      <p:sp>
        <p:nvSpPr>
          <p:cNvPr name="TextBox 17" id="17"/>
          <p:cNvSpPr txBox="true"/>
          <p:nvPr/>
        </p:nvSpPr>
        <p:spPr>
          <a:xfrm rot="0">
            <a:off x="7752471" y="4335624"/>
            <a:ext cx="8253081" cy="3226436"/>
          </a:xfrm>
          <a:prstGeom prst="rect">
            <a:avLst/>
          </a:prstGeom>
        </p:spPr>
        <p:txBody>
          <a:bodyPr anchor="t" rtlCol="false" tIns="0" lIns="0" bIns="0" rIns="0">
            <a:spAutoFit/>
          </a:bodyPr>
          <a:lstStyle/>
          <a:p>
            <a:pPr algn="l">
              <a:lnSpc>
                <a:spcPts val="4339"/>
              </a:lnSpc>
            </a:pPr>
            <a:r>
              <a:rPr lang="en-US" sz="3099">
                <a:solidFill>
                  <a:srgbClr val="4F6A92"/>
                </a:solidFill>
                <a:latin typeface="Canva Sans"/>
                <a:ea typeface="Canva Sans"/>
                <a:cs typeface="Canva Sans"/>
                <a:sym typeface="Canva Sans"/>
              </a:rPr>
              <a:t>-Home: Trang chủ</a:t>
            </a:r>
          </a:p>
          <a:p>
            <a:pPr algn="l">
              <a:lnSpc>
                <a:spcPts val="4339"/>
              </a:lnSpc>
            </a:pPr>
            <a:r>
              <a:rPr lang="en-US" sz="3099" b="true">
                <a:solidFill>
                  <a:srgbClr val="4F6A92"/>
                </a:solidFill>
                <a:latin typeface="Canva Sans Bold"/>
                <a:ea typeface="Canva Sans Bold"/>
                <a:cs typeface="Canva Sans Bold"/>
                <a:sym typeface="Canva Sans Bold"/>
              </a:rPr>
              <a:t>-</a:t>
            </a:r>
            <a:r>
              <a:rPr lang="en-US" sz="3099">
                <a:solidFill>
                  <a:srgbClr val="4F6A92"/>
                </a:solidFill>
                <a:latin typeface="Canva Sans"/>
                <a:ea typeface="Canva Sans"/>
                <a:cs typeface="Canva Sans"/>
                <a:sym typeface="Canva Sans"/>
              </a:rPr>
              <a:t>Auth: Các trang login, quên mật khẩu</a:t>
            </a:r>
          </a:p>
          <a:p>
            <a:pPr algn="l">
              <a:lnSpc>
                <a:spcPts val="4339"/>
              </a:lnSpc>
            </a:pPr>
            <a:r>
              <a:rPr lang="en-US" sz="3099">
                <a:solidFill>
                  <a:srgbClr val="4F6A92"/>
                </a:solidFill>
                <a:latin typeface="Canva Sans"/>
                <a:ea typeface="Canva Sans"/>
                <a:cs typeface="Canva Sans"/>
                <a:sym typeface="Canva Sans"/>
              </a:rPr>
              <a:t>Package: Trang hiển thị gói khám sức khỏe</a:t>
            </a:r>
          </a:p>
          <a:p>
            <a:pPr algn="l">
              <a:lnSpc>
                <a:spcPts val="4339"/>
              </a:lnSpc>
            </a:pPr>
            <a:r>
              <a:rPr lang="en-US" sz="3099">
                <a:solidFill>
                  <a:srgbClr val="4F6A92"/>
                </a:solidFill>
                <a:latin typeface="Canva Sans"/>
                <a:ea typeface="Canva Sans"/>
                <a:cs typeface="Canva Sans"/>
                <a:sym typeface="Canva Sans"/>
              </a:rPr>
              <a:t>-User: Các trang quản lý trong dashboard dành cho admin, supporter và doctor</a:t>
            </a:r>
          </a:p>
          <a:p>
            <a:pPr algn="l">
              <a:lnSpc>
                <a:spcPts val="4339"/>
              </a:lnSpc>
            </a:pPr>
            <a:r>
              <a:rPr lang="en-US" sz="3099">
                <a:solidFill>
                  <a:srgbClr val="4F6A92"/>
                </a:solidFill>
                <a:latin typeface="Canva Sans"/>
                <a:ea typeface="Canva Sans"/>
                <a:cs typeface="Canva Sans"/>
                <a:sym typeface="Canva Sans"/>
              </a:rPr>
              <a:t>Các trang báo lỗi</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2859962" y="-2679485"/>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13788063" y="6722620"/>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687386" y="-4343746"/>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21679">
            <a:off x="13788063" y="276038"/>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221679">
            <a:off x="15677257" y="4924361"/>
            <a:ext cx="4285745" cy="3709117"/>
          </a:xfrm>
          <a:custGeom>
            <a:avLst/>
            <a:gdLst/>
            <a:ahLst/>
            <a:cxnLst/>
            <a:rect r="r" b="b" t="t" l="l"/>
            <a:pathLst>
              <a:path h="3709117" w="4285745">
                <a:moveTo>
                  <a:pt x="0" y="0"/>
                </a:moveTo>
                <a:lnTo>
                  <a:pt x="4285744" y="0"/>
                </a:lnTo>
                <a:lnTo>
                  <a:pt x="4285744" y="3709117"/>
                </a:lnTo>
                <a:lnTo>
                  <a:pt x="0" y="3709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221679">
            <a:off x="16059714" y="-57067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619059" y="711683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578320">
            <a:off x="13684513" y="68154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3578320">
            <a:off x="15967228" y="2137176"/>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3578320">
            <a:off x="16367846" y="672018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7649090" y="5782642"/>
            <a:ext cx="9770422" cy="4388852"/>
          </a:xfrm>
          <a:custGeom>
            <a:avLst/>
            <a:gdLst/>
            <a:ahLst/>
            <a:cxnLst/>
            <a:rect r="r" b="b" t="t" l="l"/>
            <a:pathLst>
              <a:path h="4388852" w="9770422">
                <a:moveTo>
                  <a:pt x="0" y="0"/>
                </a:moveTo>
                <a:lnTo>
                  <a:pt x="9770421" y="0"/>
                </a:lnTo>
                <a:lnTo>
                  <a:pt x="9770421" y="4388853"/>
                </a:lnTo>
                <a:lnTo>
                  <a:pt x="0" y="4388853"/>
                </a:lnTo>
                <a:lnTo>
                  <a:pt x="0" y="0"/>
                </a:lnTo>
                <a:close/>
              </a:path>
            </a:pathLst>
          </a:custGeom>
          <a:blipFill>
            <a:blip r:embed="rId14"/>
            <a:stretch>
              <a:fillRect l="0" t="0" r="0" b="0"/>
            </a:stretch>
          </a:blipFill>
        </p:spPr>
      </p:sp>
      <p:sp>
        <p:nvSpPr>
          <p:cNvPr name="Freeform 13" id="13"/>
          <p:cNvSpPr/>
          <p:nvPr/>
        </p:nvSpPr>
        <p:spPr>
          <a:xfrm flipH="false" flipV="false" rot="0">
            <a:off x="1252774" y="2679649"/>
            <a:ext cx="9726272" cy="4927703"/>
          </a:xfrm>
          <a:custGeom>
            <a:avLst/>
            <a:gdLst/>
            <a:ahLst/>
            <a:cxnLst/>
            <a:rect r="r" b="b" t="t" l="l"/>
            <a:pathLst>
              <a:path h="4927703" w="9726272">
                <a:moveTo>
                  <a:pt x="0" y="0"/>
                </a:moveTo>
                <a:lnTo>
                  <a:pt x="9726272" y="0"/>
                </a:lnTo>
                <a:lnTo>
                  <a:pt x="9726272" y="4927702"/>
                </a:lnTo>
                <a:lnTo>
                  <a:pt x="0" y="4927702"/>
                </a:lnTo>
                <a:lnTo>
                  <a:pt x="0" y="0"/>
                </a:lnTo>
                <a:close/>
              </a:path>
            </a:pathLst>
          </a:custGeom>
          <a:blipFill>
            <a:blip r:embed="rId15"/>
            <a:stretch>
              <a:fillRect l="0" t="0" r="0" b="0"/>
            </a:stretch>
          </a:blipFill>
        </p:spPr>
      </p:sp>
      <p:sp>
        <p:nvSpPr>
          <p:cNvPr name="TextBox 14" id="14"/>
          <p:cNvSpPr txBox="true"/>
          <p:nvPr/>
        </p:nvSpPr>
        <p:spPr>
          <a:xfrm rot="0">
            <a:off x="497544" y="672918"/>
            <a:ext cx="17011451" cy="985933"/>
          </a:xfrm>
          <a:prstGeom prst="rect">
            <a:avLst/>
          </a:prstGeom>
        </p:spPr>
        <p:txBody>
          <a:bodyPr anchor="t" rtlCol="false" tIns="0" lIns="0" bIns="0" rIns="0">
            <a:spAutoFit/>
          </a:bodyPr>
          <a:lstStyle/>
          <a:p>
            <a:pPr algn="ctr" marL="0" indent="0" lvl="1">
              <a:lnSpc>
                <a:spcPts val="7272"/>
              </a:lnSpc>
            </a:pPr>
            <a:r>
              <a:rPr lang="en-US" b="true" sz="7904" spc="221">
                <a:solidFill>
                  <a:srgbClr val="4F6A92"/>
                </a:solidFill>
                <a:latin typeface="Barlow Condensed Bold"/>
                <a:ea typeface="Barlow Condensed Bold"/>
                <a:cs typeface="Barlow Condensed Bold"/>
                <a:sym typeface="Barlow Condensed Bold"/>
              </a:rPr>
              <a:t>V. THIẾT KẾ GIAO DIỆN</a:t>
            </a:r>
          </a:p>
        </p:txBody>
      </p:sp>
      <p:sp>
        <p:nvSpPr>
          <p:cNvPr name="TextBox 15" id="15"/>
          <p:cNvSpPr txBox="true"/>
          <p:nvPr/>
        </p:nvSpPr>
        <p:spPr>
          <a:xfrm rot="0">
            <a:off x="771486" y="1744576"/>
            <a:ext cx="5568322" cy="474472"/>
          </a:xfrm>
          <a:prstGeom prst="rect">
            <a:avLst/>
          </a:prstGeom>
        </p:spPr>
        <p:txBody>
          <a:bodyPr anchor="t" rtlCol="false" tIns="0" lIns="0" bIns="0" rIns="0">
            <a:spAutoFit/>
          </a:bodyPr>
          <a:lstStyle/>
          <a:p>
            <a:pPr algn="ctr" marL="0" indent="0" lvl="1">
              <a:lnSpc>
                <a:spcPts val="3403"/>
              </a:lnSpc>
            </a:pPr>
            <a:r>
              <a:rPr lang="en-US" b="true" sz="3699" spc="103">
                <a:solidFill>
                  <a:srgbClr val="4F6A92"/>
                </a:solidFill>
                <a:latin typeface="Barlow Condensed Bold"/>
                <a:ea typeface="Barlow Condensed Bold"/>
                <a:cs typeface="Barlow Condensed Bold"/>
                <a:sym typeface="Barlow Condensed Bold"/>
              </a:rPr>
              <a:t>5.1. HOMEPAGE (TRANG CHỦ): </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2859962" y="-2679485"/>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13788063" y="6722620"/>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687386" y="-4343746"/>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21679">
            <a:off x="13788063" y="276038"/>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221679">
            <a:off x="15677257" y="4924361"/>
            <a:ext cx="4285745" cy="3709117"/>
          </a:xfrm>
          <a:custGeom>
            <a:avLst/>
            <a:gdLst/>
            <a:ahLst/>
            <a:cxnLst/>
            <a:rect r="r" b="b" t="t" l="l"/>
            <a:pathLst>
              <a:path h="3709117" w="4285745">
                <a:moveTo>
                  <a:pt x="0" y="0"/>
                </a:moveTo>
                <a:lnTo>
                  <a:pt x="4285744" y="0"/>
                </a:lnTo>
                <a:lnTo>
                  <a:pt x="4285744" y="3709117"/>
                </a:lnTo>
                <a:lnTo>
                  <a:pt x="0" y="3709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221679">
            <a:off x="16059714" y="-57067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619059" y="711683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578320">
            <a:off x="13684513" y="68154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3578320">
            <a:off x="15967228" y="2137176"/>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3578320">
            <a:off x="16367846" y="672018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606371" y="2809371"/>
            <a:ext cx="13434194" cy="6564677"/>
          </a:xfrm>
          <a:custGeom>
            <a:avLst/>
            <a:gdLst/>
            <a:ahLst/>
            <a:cxnLst/>
            <a:rect r="r" b="b" t="t" l="l"/>
            <a:pathLst>
              <a:path h="6564677" w="13434194">
                <a:moveTo>
                  <a:pt x="0" y="0"/>
                </a:moveTo>
                <a:lnTo>
                  <a:pt x="13434194" y="0"/>
                </a:lnTo>
                <a:lnTo>
                  <a:pt x="13434194" y="6564677"/>
                </a:lnTo>
                <a:lnTo>
                  <a:pt x="0" y="6564677"/>
                </a:lnTo>
                <a:lnTo>
                  <a:pt x="0" y="0"/>
                </a:lnTo>
                <a:close/>
              </a:path>
            </a:pathLst>
          </a:custGeom>
          <a:blipFill>
            <a:blip r:embed="rId14"/>
            <a:stretch>
              <a:fillRect l="0" t="0" r="0" b="0"/>
            </a:stretch>
          </a:blipFill>
        </p:spPr>
      </p:sp>
      <p:sp>
        <p:nvSpPr>
          <p:cNvPr name="TextBox 13" id="13"/>
          <p:cNvSpPr txBox="true"/>
          <p:nvPr/>
        </p:nvSpPr>
        <p:spPr>
          <a:xfrm rot="0">
            <a:off x="497544" y="672918"/>
            <a:ext cx="17011451" cy="985933"/>
          </a:xfrm>
          <a:prstGeom prst="rect">
            <a:avLst/>
          </a:prstGeom>
        </p:spPr>
        <p:txBody>
          <a:bodyPr anchor="t" rtlCol="false" tIns="0" lIns="0" bIns="0" rIns="0">
            <a:spAutoFit/>
          </a:bodyPr>
          <a:lstStyle/>
          <a:p>
            <a:pPr algn="ctr" marL="0" indent="0" lvl="1">
              <a:lnSpc>
                <a:spcPts val="7272"/>
              </a:lnSpc>
            </a:pPr>
            <a:r>
              <a:rPr lang="en-US" b="true" sz="7904" spc="221">
                <a:solidFill>
                  <a:srgbClr val="4F6A92"/>
                </a:solidFill>
                <a:latin typeface="Barlow Condensed Bold"/>
                <a:ea typeface="Barlow Condensed Bold"/>
                <a:cs typeface="Barlow Condensed Bold"/>
                <a:sym typeface="Barlow Condensed Bold"/>
              </a:rPr>
              <a:t>V. THIẾT KẾ GIAO DIỆN</a:t>
            </a:r>
          </a:p>
        </p:txBody>
      </p:sp>
      <p:sp>
        <p:nvSpPr>
          <p:cNvPr name="TextBox 14" id="14"/>
          <p:cNvSpPr txBox="true"/>
          <p:nvPr/>
        </p:nvSpPr>
        <p:spPr>
          <a:xfrm rot="0">
            <a:off x="771486" y="1744576"/>
            <a:ext cx="5568322" cy="474472"/>
          </a:xfrm>
          <a:prstGeom prst="rect">
            <a:avLst/>
          </a:prstGeom>
        </p:spPr>
        <p:txBody>
          <a:bodyPr anchor="t" rtlCol="false" tIns="0" lIns="0" bIns="0" rIns="0">
            <a:spAutoFit/>
          </a:bodyPr>
          <a:lstStyle/>
          <a:p>
            <a:pPr algn="ctr" marL="0" indent="0" lvl="1">
              <a:lnSpc>
                <a:spcPts val="3403"/>
              </a:lnSpc>
            </a:pPr>
            <a:r>
              <a:rPr lang="en-US" b="true" sz="3699" spc="103">
                <a:solidFill>
                  <a:srgbClr val="4F6A92"/>
                </a:solidFill>
                <a:latin typeface="Barlow Condensed Bold"/>
                <a:ea typeface="Barlow Condensed Bold"/>
                <a:cs typeface="Barlow Condensed Bold"/>
                <a:sym typeface="Barlow Condensed Bold"/>
              </a:rPr>
              <a:t>5.2: LOGIN (ĐĂNG NHẬP):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2859962" y="-2679485"/>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13788063" y="6722620"/>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687386" y="-4343746"/>
            <a:ext cx="7262896" cy="6285707"/>
          </a:xfrm>
          <a:custGeom>
            <a:avLst/>
            <a:gdLst/>
            <a:ahLst/>
            <a:cxnLst/>
            <a:rect r="r" b="b" t="t" l="l"/>
            <a:pathLst>
              <a:path h="6285707" w="7262896">
                <a:moveTo>
                  <a:pt x="0" y="0"/>
                </a:moveTo>
                <a:lnTo>
                  <a:pt x="7262896" y="0"/>
                </a:lnTo>
                <a:lnTo>
                  <a:pt x="7262896"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21679">
            <a:off x="13788063" y="276038"/>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221679">
            <a:off x="15677257" y="4924361"/>
            <a:ext cx="4285745" cy="3709117"/>
          </a:xfrm>
          <a:custGeom>
            <a:avLst/>
            <a:gdLst/>
            <a:ahLst/>
            <a:cxnLst/>
            <a:rect r="r" b="b" t="t" l="l"/>
            <a:pathLst>
              <a:path h="3709117" w="4285745">
                <a:moveTo>
                  <a:pt x="0" y="0"/>
                </a:moveTo>
                <a:lnTo>
                  <a:pt x="4285744" y="0"/>
                </a:lnTo>
                <a:lnTo>
                  <a:pt x="4285744" y="3709117"/>
                </a:lnTo>
                <a:lnTo>
                  <a:pt x="0" y="3709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221679">
            <a:off x="16059714" y="-57067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619059" y="711683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578320">
            <a:off x="13684513" y="68154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3578320">
            <a:off x="15967228" y="2137176"/>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3578320">
            <a:off x="16367846" y="672018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283363" y="2697465"/>
            <a:ext cx="13439813" cy="6560835"/>
          </a:xfrm>
          <a:custGeom>
            <a:avLst/>
            <a:gdLst/>
            <a:ahLst/>
            <a:cxnLst/>
            <a:rect r="r" b="b" t="t" l="l"/>
            <a:pathLst>
              <a:path h="6560835" w="13439813">
                <a:moveTo>
                  <a:pt x="0" y="0"/>
                </a:moveTo>
                <a:lnTo>
                  <a:pt x="13439813" y="0"/>
                </a:lnTo>
                <a:lnTo>
                  <a:pt x="13439813" y="6560835"/>
                </a:lnTo>
                <a:lnTo>
                  <a:pt x="0" y="6560835"/>
                </a:lnTo>
                <a:lnTo>
                  <a:pt x="0" y="0"/>
                </a:lnTo>
                <a:close/>
              </a:path>
            </a:pathLst>
          </a:custGeom>
          <a:blipFill>
            <a:blip r:embed="rId14"/>
            <a:stretch>
              <a:fillRect l="0" t="0" r="0" b="0"/>
            </a:stretch>
          </a:blipFill>
        </p:spPr>
      </p:sp>
      <p:sp>
        <p:nvSpPr>
          <p:cNvPr name="TextBox 13" id="13"/>
          <p:cNvSpPr txBox="true"/>
          <p:nvPr/>
        </p:nvSpPr>
        <p:spPr>
          <a:xfrm rot="0">
            <a:off x="497544" y="672918"/>
            <a:ext cx="17011451" cy="985933"/>
          </a:xfrm>
          <a:prstGeom prst="rect">
            <a:avLst/>
          </a:prstGeom>
        </p:spPr>
        <p:txBody>
          <a:bodyPr anchor="t" rtlCol="false" tIns="0" lIns="0" bIns="0" rIns="0">
            <a:spAutoFit/>
          </a:bodyPr>
          <a:lstStyle/>
          <a:p>
            <a:pPr algn="ctr" marL="0" indent="0" lvl="1">
              <a:lnSpc>
                <a:spcPts val="7272"/>
              </a:lnSpc>
            </a:pPr>
            <a:r>
              <a:rPr lang="en-US" b="true" sz="7904" spc="221">
                <a:solidFill>
                  <a:srgbClr val="4F6A92"/>
                </a:solidFill>
                <a:latin typeface="Barlow Condensed Bold"/>
                <a:ea typeface="Barlow Condensed Bold"/>
                <a:cs typeface="Barlow Condensed Bold"/>
                <a:sym typeface="Barlow Condensed Bold"/>
              </a:rPr>
              <a:t>V. THIẾT KẾ GIAO DIỆN</a:t>
            </a:r>
          </a:p>
        </p:txBody>
      </p:sp>
      <p:sp>
        <p:nvSpPr>
          <p:cNvPr name="TextBox 14" id="14"/>
          <p:cNvSpPr txBox="true"/>
          <p:nvPr/>
        </p:nvSpPr>
        <p:spPr>
          <a:xfrm rot="0">
            <a:off x="771486" y="1744576"/>
            <a:ext cx="5568322" cy="474472"/>
          </a:xfrm>
          <a:prstGeom prst="rect">
            <a:avLst/>
          </a:prstGeom>
        </p:spPr>
        <p:txBody>
          <a:bodyPr anchor="t" rtlCol="false" tIns="0" lIns="0" bIns="0" rIns="0">
            <a:spAutoFit/>
          </a:bodyPr>
          <a:lstStyle/>
          <a:p>
            <a:pPr algn="ctr" marL="0" indent="0" lvl="1">
              <a:lnSpc>
                <a:spcPts val="3403"/>
              </a:lnSpc>
            </a:pPr>
            <a:r>
              <a:rPr lang="en-US" b="true" sz="3699" spc="103">
                <a:solidFill>
                  <a:srgbClr val="4F6A92"/>
                </a:solidFill>
                <a:latin typeface="Barlow Condensed Bold"/>
                <a:ea typeface="Barlow Condensed Bold"/>
                <a:cs typeface="Barlow Condensed Bold"/>
                <a:sym typeface="Barlow Condensed Bold"/>
              </a:rPr>
              <a:t>5.3: SAU KHI LOGIN: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77439"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937497" y="2721008"/>
            <a:ext cx="13307496" cy="4570794"/>
          </a:xfrm>
          <a:custGeom>
            <a:avLst/>
            <a:gdLst/>
            <a:ahLst/>
            <a:cxnLst/>
            <a:rect r="r" b="b" t="t" l="l"/>
            <a:pathLst>
              <a:path h="4570794" w="13307496">
                <a:moveTo>
                  <a:pt x="0" y="0"/>
                </a:moveTo>
                <a:lnTo>
                  <a:pt x="13307496" y="0"/>
                </a:lnTo>
                <a:lnTo>
                  <a:pt x="13307496" y="4570794"/>
                </a:lnTo>
                <a:lnTo>
                  <a:pt x="0" y="4570794"/>
                </a:lnTo>
                <a:lnTo>
                  <a:pt x="0" y="0"/>
                </a:lnTo>
                <a:close/>
              </a:path>
            </a:pathLst>
          </a:custGeom>
          <a:blipFill>
            <a:blip r:embed="rId8"/>
            <a:stretch>
              <a:fillRect l="0" t="-7004" r="0" b="-32474"/>
            </a:stretch>
          </a:blipFill>
        </p:spPr>
      </p:sp>
      <p:sp>
        <p:nvSpPr>
          <p:cNvPr name="TextBox 16" id="16"/>
          <p:cNvSpPr txBox="true"/>
          <p:nvPr/>
        </p:nvSpPr>
        <p:spPr>
          <a:xfrm rot="0">
            <a:off x="1240144" y="1913733"/>
            <a:ext cx="6602058"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6.1: Chức năng quản lý bài viết: </a:t>
            </a:r>
          </a:p>
        </p:txBody>
      </p:sp>
      <p:sp>
        <p:nvSpPr>
          <p:cNvPr name="TextBox 17" id="17"/>
          <p:cNvSpPr txBox="true"/>
          <p:nvPr/>
        </p:nvSpPr>
        <p:spPr>
          <a:xfrm rot="0">
            <a:off x="1937497" y="7683132"/>
            <a:ext cx="13653241" cy="1642875"/>
          </a:xfrm>
          <a:prstGeom prst="rect">
            <a:avLst/>
          </a:prstGeom>
        </p:spPr>
        <p:txBody>
          <a:bodyPr anchor="t" rtlCol="false" tIns="0" lIns="0" bIns="0" rIns="0">
            <a:spAutoFit/>
          </a:bodyPr>
          <a:lstStyle/>
          <a:p>
            <a:pPr algn="just" marL="567374" indent="-283687" lvl="1">
              <a:lnSpc>
                <a:spcPts val="4467"/>
              </a:lnSpc>
              <a:buFont typeface="Arial"/>
              <a:buChar char="•"/>
            </a:pPr>
            <a:r>
              <a:rPr lang="en-US" sz="2627" spc="73">
                <a:solidFill>
                  <a:srgbClr val="4F6A92"/>
                </a:solidFill>
                <a:latin typeface="Barlow Condensed"/>
                <a:ea typeface="Barlow Condensed"/>
                <a:cs typeface="Barlow Condensed"/>
                <a:sym typeface="Barlow Condensed"/>
              </a:rPr>
              <a:t>Chỉ khi đăng nhập vào hệ thống  với vai trò admin hoặc là tư vấn viên mới được phép sử dụng chức năng này </a:t>
            </a:r>
          </a:p>
          <a:p>
            <a:pPr algn="just" marL="567374" indent="-283687" lvl="1">
              <a:lnSpc>
                <a:spcPts val="4467"/>
              </a:lnSpc>
              <a:buFont typeface="Arial"/>
              <a:buChar char="•"/>
            </a:pPr>
            <a:r>
              <a:rPr lang="en-US" sz="2627" spc="73">
                <a:solidFill>
                  <a:srgbClr val="4F6A92"/>
                </a:solidFill>
                <a:latin typeface="Barlow Condensed"/>
                <a:ea typeface="Barlow Condensed"/>
                <a:cs typeface="Barlow Condensed"/>
                <a:sym typeface="Barlow Condensed"/>
              </a:rPr>
              <a:t>Quản lý bài viết bao gồm: Chỉnh sửa, Thêm, Xóa bài viết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812624" y="2016242"/>
            <a:ext cx="7277972" cy="6588694"/>
          </a:xfrm>
          <a:custGeom>
            <a:avLst/>
            <a:gdLst/>
            <a:ahLst/>
            <a:cxnLst/>
            <a:rect r="r" b="b" t="t" l="l"/>
            <a:pathLst>
              <a:path h="6588694" w="7277972">
                <a:moveTo>
                  <a:pt x="0" y="0"/>
                </a:moveTo>
                <a:lnTo>
                  <a:pt x="7277972" y="0"/>
                </a:lnTo>
                <a:lnTo>
                  <a:pt x="7277972" y="6588694"/>
                </a:lnTo>
                <a:lnTo>
                  <a:pt x="0" y="6588694"/>
                </a:lnTo>
                <a:lnTo>
                  <a:pt x="0" y="0"/>
                </a:lnTo>
                <a:close/>
              </a:path>
            </a:pathLst>
          </a:custGeom>
          <a:blipFill>
            <a:blip r:embed="rId8"/>
            <a:stretch>
              <a:fillRect l="0" t="0" r="0" b="0"/>
            </a:stretch>
          </a:blipFill>
        </p:spPr>
      </p:sp>
      <p:sp>
        <p:nvSpPr>
          <p:cNvPr name="Freeform 16" id="16"/>
          <p:cNvSpPr/>
          <p:nvPr/>
        </p:nvSpPr>
        <p:spPr>
          <a:xfrm flipH="false" flipV="false" rot="0">
            <a:off x="2501040" y="2463833"/>
            <a:ext cx="6882898" cy="4990101"/>
          </a:xfrm>
          <a:custGeom>
            <a:avLst/>
            <a:gdLst/>
            <a:ahLst/>
            <a:cxnLst/>
            <a:rect r="r" b="b" t="t" l="l"/>
            <a:pathLst>
              <a:path h="4990101" w="6882898">
                <a:moveTo>
                  <a:pt x="0" y="0"/>
                </a:moveTo>
                <a:lnTo>
                  <a:pt x="6882898" y="0"/>
                </a:lnTo>
                <a:lnTo>
                  <a:pt x="6882898" y="4990101"/>
                </a:lnTo>
                <a:lnTo>
                  <a:pt x="0" y="4990101"/>
                </a:lnTo>
                <a:lnTo>
                  <a:pt x="0" y="0"/>
                </a:lnTo>
                <a:close/>
              </a:path>
            </a:pathLst>
          </a:custGeom>
          <a:blipFill>
            <a:blip r:embed="rId9"/>
            <a:stretch>
              <a:fillRect l="0" t="0" r="0" b="0"/>
            </a:stretch>
          </a:blipFill>
        </p:spPr>
      </p:sp>
      <p:sp>
        <p:nvSpPr>
          <p:cNvPr name="TextBox 17" id="17"/>
          <p:cNvSpPr txBox="true"/>
          <p:nvPr/>
        </p:nvSpPr>
        <p:spPr>
          <a:xfrm rot="0">
            <a:off x="2210566" y="1913733"/>
            <a:ext cx="6602058"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Chức năng đặt lịch khám:</a:t>
            </a:r>
          </a:p>
        </p:txBody>
      </p:sp>
      <p:sp>
        <p:nvSpPr>
          <p:cNvPr name="TextBox 18" id="18"/>
          <p:cNvSpPr txBox="true"/>
          <p:nvPr/>
        </p:nvSpPr>
        <p:spPr>
          <a:xfrm rot="0">
            <a:off x="298720" y="7356034"/>
            <a:ext cx="9142087" cy="2531663"/>
          </a:xfrm>
          <a:prstGeom prst="rect">
            <a:avLst/>
          </a:prstGeom>
        </p:spPr>
        <p:txBody>
          <a:bodyPr anchor="t" rtlCol="false" tIns="0" lIns="0" bIns="0" rIns="0">
            <a:spAutoFit/>
          </a:bodyPr>
          <a:lstStyle/>
          <a:p>
            <a:pPr algn="just">
              <a:lnSpc>
                <a:spcPts val="4070"/>
              </a:lnSpc>
            </a:pPr>
            <a:r>
              <a:rPr lang="en-US" sz="2394" spc="67">
                <a:solidFill>
                  <a:srgbClr val="4F6A92"/>
                </a:solidFill>
                <a:latin typeface="Barlow Condensed"/>
                <a:ea typeface="Barlow Condensed"/>
                <a:cs typeface="Barlow Condensed"/>
                <a:sym typeface="Barlow Condensed"/>
              </a:rPr>
              <a:t>1. Validate input (validateInputPageDoctor())</a:t>
            </a:r>
          </a:p>
          <a:p>
            <a:pPr algn="just">
              <a:lnSpc>
                <a:spcPts val="4070"/>
              </a:lnSpc>
            </a:pPr>
            <a:r>
              <a:rPr lang="en-US" sz="2394" spc="67">
                <a:solidFill>
                  <a:srgbClr val="4F6A92"/>
                </a:solidFill>
                <a:latin typeface="Barlow Condensed"/>
                <a:ea typeface="Barlow Condensed"/>
                <a:cs typeface="Barlow Condensed"/>
                <a:sym typeface="Barlow Condensed"/>
              </a:rPr>
              <a:t>2. Thu thập FormData từ form #form-patient-info</a:t>
            </a:r>
          </a:p>
          <a:p>
            <a:pPr algn="just">
              <a:lnSpc>
                <a:spcPts val="4070"/>
              </a:lnSpc>
            </a:pPr>
            <a:r>
              <a:rPr lang="en-US" sz="2394" spc="67">
                <a:solidFill>
                  <a:srgbClr val="4F6A92"/>
                </a:solidFill>
                <a:latin typeface="Barlow Condensed"/>
                <a:ea typeface="Barlow Condensed"/>
                <a:cs typeface="Barlow Condensed"/>
                <a:sym typeface="Barlow Condensed"/>
              </a:rPr>
              <a:t>3. Kiểm tra có file upload hay không</a:t>
            </a:r>
          </a:p>
          <a:p>
            <a:pPr algn="just">
              <a:lnSpc>
                <a:spcPts val="4070"/>
              </a:lnSpc>
            </a:pPr>
            <a:r>
              <a:rPr lang="en-US" sz="2394" spc="67">
                <a:solidFill>
                  <a:srgbClr val="4F6A92"/>
                </a:solidFill>
                <a:latin typeface="Barlow Condensed"/>
                <a:ea typeface="Barlow Condensed"/>
                <a:cs typeface="Barlow Condensed"/>
                <a:sym typeface="Barlow Condensed"/>
              </a:rPr>
              <a:t>4. Nếu có file: gọi handleBookingPageDoctorNormal(formData)</a:t>
            </a:r>
          </a:p>
          <a:p>
            <a:pPr algn="just">
              <a:lnSpc>
                <a:spcPts val="4070"/>
              </a:lnSpc>
            </a:pPr>
            <a:r>
              <a:rPr lang="en-US" sz="2394" spc="67">
                <a:solidFill>
                  <a:srgbClr val="4F6A92"/>
                </a:solidFill>
                <a:latin typeface="Barlow Condensed"/>
                <a:ea typeface="Barlow Condensed"/>
                <a:cs typeface="Barlow Condensed"/>
                <a:sym typeface="Barlow Condensed"/>
              </a:rPr>
              <a:t>5. Nếu không có file: gọi handleBookingPageDoctorWithoutFiles(data)</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647084" y="2169733"/>
            <a:ext cx="7607442" cy="3767593"/>
          </a:xfrm>
          <a:custGeom>
            <a:avLst/>
            <a:gdLst/>
            <a:ahLst/>
            <a:cxnLst/>
            <a:rect r="r" b="b" t="t" l="l"/>
            <a:pathLst>
              <a:path h="3767593" w="7607442">
                <a:moveTo>
                  <a:pt x="0" y="0"/>
                </a:moveTo>
                <a:lnTo>
                  <a:pt x="7607442" y="0"/>
                </a:lnTo>
                <a:lnTo>
                  <a:pt x="7607442" y="3767593"/>
                </a:lnTo>
                <a:lnTo>
                  <a:pt x="0" y="3767593"/>
                </a:lnTo>
                <a:lnTo>
                  <a:pt x="0" y="0"/>
                </a:lnTo>
                <a:close/>
              </a:path>
            </a:pathLst>
          </a:custGeom>
          <a:blipFill>
            <a:blip r:embed="rId8"/>
            <a:stretch>
              <a:fillRect l="0" t="0" r="0" b="0"/>
            </a:stretch>
          </a:blipFill>
        </p:spPr>
      </p:sp>
      <p:sp>
        <p:nvSpPr>
          <p:cNvPr name="Freeform 16" id="16"/>
          <p:cNvSpPr/>
          <p:nvPr/>
        </p:nvSpPr>
        <p:spPr>
          <a:xfrm flipH="false" flipV="false" rot="0">
            <a:off x="10016926" y="5143500"/>
            <a:ext cx="7242374" cy="4269902"/>
          </a:xfrm>
          <a:custGeom>
            <a:avLst/>
            <a:gdLst/>
            <a:ahLst/>
            <a:cxnLst/>
            <a:rect r="r" b="b" t="t" l="l"/>
            <a:pathLst>
              <a:path h="4269902" w="7242374">
                <a:moveTo>
                  <a:pt x="0" y="0"/>
                </a:moveTo>
                <a:lnTo>
                  <a:pt x="7242374" y="0"/>
                </a:lnTo>
                <a:lnTo>
                  <a:pt x="7242374" y="4269902"/>
                </a:lnTo>
                <a:lnTo>
                  <a:pt x="0" y="4269902"/>
                </a:lnTo>
                <a:lnTo>
                  <a:pt x="0" y="0"/>
                </a:lnTo>
                <a:close/>
              </a:path>
            </a:pathLst>
          </a:custGeom>
          <a:blipFill>
            <a:blip r:embed="rId9"/>
            <a:stretch>
              <a:fillRect l="0" t="0" r="0" b="0"/>
            </a:stretch>
          </a:blipFill>
        </p:spPr>
      </p:sp>
      <p:sp>
        <p:nvSpPr>
          <p:cNvPr name="TextBox 17" id="17"/>
          <p:cNvSpPr txBox="true"/>
          <p:nvPr/>
        </p:nvSpPr>
        <p:spPr>
          <a:xfrm rot="0">
            <a:off x="2210566" y="1913733"/>
            <a:ext cx="6602058"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Chức năng đặt lịch khám:</a:t>
            </a:r>
          </a:p>
        </p:txBody>
      </p:sp>
      <p:sp>
        <p:nvSpPr>
          <p:cNvPr name="TextBox 18" id="18"/>
          <p:cNvSpPr txBox="true"/>
          <p:nvPr/>
        </p:nvSpPr>
        <p:spPr>
          <a:xfrm rot="0">
            <a:off x="231095" y="4861293"/>
            <a:ext cx="10560999" cy="42421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Tìm lịch trống: db.Schedule.findOne()</a:t>
            </a:r>
          </a:p>
          <a:p>
            <a:pPr algn="just">
              <a:lnSpc>
                <a:spcPts val="4240"/>
              </a:lnSpc>
            </a:pPr>
            <a:r>
              <a:rPr lang="en-US" sz="2494" spc="69">
                <a:solidFill>
                  <a:srgbClr val="4F6A92"/>
                </a:solidFill>
                <a:latin typeface="Barlow Condensed"/>
                <a:ea typeface="Barlow Condensed"/>
                <a:cs typeface="Barlow Condensed"/>
                <a:sym typeface="Barlow Condensed"/>
              </a:rPr>
              <a:t>2. Kiểm tra slot còn trống: schedule.sumBooking &lt; schedule.maxBooking</a:t>
            </a:r>
          </a:p>
          <a:p>
            <a:pPr algn="just">
              <a:lnSpc>
                <a:spcPts val="4240"/>
              </a:lnSpc>
            </a:pPr>
            <a:r>
              <a:rPr lang="en-US" sz="2494" spc="69">
                <a:solidFill>
                  <a:srgbClr val="4F6A92"/>
                </a:solidFill>
                <a:latin typeface="Barlow Condensed"/>
                <a:ea typeface="Barlow Condensed"/>
                <a:cs typeface="Barlow Condensed"/>
                <a:sym typeface="Barlow Condensed"/>
              </a:rPr>
              <a:t>3. Tạo bệnh nhân mới: db.Patient.create(data) với statusId = 4 (NEW)</a:t>
            </a:r>
          </a:p>
          <a:p>
            <a:pPr algn="just">
              <a:lnSpc>
                <a:spcPts val="4240"/>
              </a:lnSpc>
            </a:pPr>
            <a:r>
              <a:rPr lang="en-US" sz="2494" spc="69">
                <a:solidFill>
                  <a:srgbClr val="4F6A92"/>
                </a:solidFill>
                <a:latin typeface="Barlow Condensed"/>
                <a:ea typeface="Barlow Condensed"/>
                <a:cs typeface="Barlow Condensed"/>
                <a:sym typeface="Barlow Condensed"/>
              </a:rPr>
              <a:t>4. Tạo thông tin bổ sung: db.ExtraInfo.create(data)</a:t>
            </a:r>
          </a:p>
          <a:p>
            <a:pPr algn="just">
              <a:lnSpc>
                <a:spcPts val="4240"/>
              </a:lnSpc>
            </a:pPr>
            <a:r>
              <a:rPr lang="en-US" sz="2494" spc="69">
                <a:solidFill>
                  <a:srgbClr val="4F6A92"/>
                </a:solidFill>
                <a:latin typeface="Barlow Condensed"/>
                <a:ea typeface="Barlow Condensed"/>
                <a:cs typeface="Barlow Condensed"/>
                <a:sym typeface="Barlow Condensed"/>
              </a:rPr>
              <a:t>5. Cập nhật số lượng đặt: schedule.update({ sumBooking: schedule.sumBooking + 1 })</a:t>
            </a:r>
          </a:p>
          <a:p>
            <a:pPr algn="just">
              <a:lnSpc>
                <a:spcPts val="4240"/>
              </a:lnSpc>
            </a:pPr>
            <a:r>
              <a:rPr lang="en-US" sz="2494" spc="69">
                <a:solidFill>
                  <a:srgbClr val="4F6A92"/>
                </a:solidFill>
                <a:latin typeface="Barlow Condensed"/>
                <a:ea typeface="Barlow Condensed"/>
                <a:cs typeface="Barlow Condensed"/>
                <a:sym typeface="Barlow Condensed"/>
              </a:rPr>
              <a:t>6. Tạo log hệ thống: db.SupporterLog.create()</a:t>
            </a:r>
          </a:p>
          <a:p>
            <a:pPr algn="just">
              <a:lnSpc>
                <a:spcPts val="4240"/>
              </a:lnSpc>
            </a:pPr>
            <a:r>
              <a:rPr lang="en-US" sz="2494" spc="69">
                <a:solidFill>
                  <a:srgbClr val="4F6A92"/>
                </a:solidFill>
                <a:latin typeface="Barlow Condensed"/>
                <a:ea typeface="Barlow Condensed"/>
                <a:cs typeface="Barlow Condensed"/>
                <a:sym typeface="Barlow Condensed"/>
              </a:rPr>
              <a:t>7. Gửi email xác nhận: mailer.sendEmailNormal()</a:t>
            </a:r>
          </a:p>
          <a:p>
            <a:pPr algn="just">
              <a:lnSpc>
                <a:spcPts val="4240"/>
              </a:lnSpc>
            </a:pP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647084" y="1875633"/>
            <a:ext cx="7607442" cy="3767593"/>
          </a:xfrm>
          <a:custGeom>
            <a:avLst/>
            <a:gdLst/>
            <a:ahLst/>
            <a:cxnLst/>
            <a:rect r="r" b="b" t="t" l="l"/>
            <a:pathLst>
              <a:path h="3767593" w="7607442">
                <a:moveTo>
                  <a:pt x="0" y="0"/>
                </a:moveTo>
                <a:lnTo>
                  <a:pt x="7607442" y="0"/>
                </a:lnTo>
                <a:lnTo>
                  <a:pt x="7607442" y="3767593"/>
                </a:lnTo>
                <a:lnTo>
                  <a:pt x="0" y="3767593"/>
                </a:lnTo>
                <a:lnTo>
                  <a:pt x="0" y="0"/>
                </a:lnTo>
                <a:close/>
              </a:path>
            </a:pathLst>
          </a:custGeom>
          <a:blipFill>
            <a:blip r:embed="rId8"/>
            <a:stretch>
              <a:fillRect l="0" t="0" r="0" b="0"/>
            </a:stretch>
          </a:blipFill>
        </p:spPr>
      </p:sp>
      <p:sp>
        <p:nvSpPr>
          <p:cNvPr name="Freeform 16" id="16"/>
          <p:cNvSpPr/>
          <p:nvPr/>
        </p:nvSpPr>
        <p:spPr>
          <a:xfrm flipH="false" flipV="false" rot="0">
            <a:off x="10450235" y="3174968"/>
            <a:ext cx="7242374" cy="4269902"/>
          </a:xfrm>
          <a:custGeom>
            <a:avLst/>
            <a:gdLst/>
            <a:ahLst/>
            <a:cxnLst/>
            <a:rect r="r" b="b" t="t" l="l"/>
            <a:pathLst>
              <a:path h="4269902" w="7242374">
                <a:moveTo>
                  <a:pt x="0" y="0"/>
                </a:moveTo>
                <a:lnTo>
                  <a:pt x="7242374" y="0"/>
                </a:lnTo>
                <a:lnTo>
                  <a:pt x="7242374" y="4269902"/>
                </a:lnTo>
                <a:lnTo>
                  <a:pt x="0" y="4269902"/>
                </a:lnTo>
                <a:lnTo>
                  <a:pt x="0" y="0"/>
                </a:lnTo>
                <a:close/>
              </a:path>
            </a:pathLst>
          </a:custGeom>
          <a:blipFill>
            <a:blip r:embed="rId9"/>
            <a:stretch>
              <a:fillRect l="0" t="0" r="0" b="0"/>
            </a:stretch>
          </a:blipFill>
        </p:spPr>
      </p:sp>
      <p:sp>
        <p:nvSpPr>
          <p:cNvPr name="Freeform 17" id="17"/>
          <p:cNvSpPr/>
          <p:nvPr/>
        </p:nvSpPr>
        <p:spPr>
          <a:xfrm flipH="false" flipV="false" rot="0">
            <a:off x="10077820" y="4994643"/>
            <a:ext cx="8210180" cy="4661769"/>
          </a:xfrm>
          <a:custGeom>
            <a:avLst/>
            <a:gdLst/>
            <a:ahLst/>
            <a:cxnLst/>
            <a:rect r="r" b="b" t="t" l="l"/>
            <a:pathLst>
              <a:path h="4661769" w="8210180">
                <a:moveTo>
                  <a:pt x="0" y="0"/>
                </a:moveTo>
                <a:lnTo>
                  <a:pt x="8210180" y="0"/>
                </a:lnTo>
                <a:lnTo>
                  <a:pt x="8210180" y="4661769"/>
                </a:lnTo>
                <a:lnTo>
                  <a:pt x="0" y="4661769"/>
                </a:lnTo>
                <a:lnTo>
                  <a:pt x="0" y="0"/>
                </a:lnTo>
                <a:close/>
              </a:path>
            </a:pathLst>
          </a:custGeom>
          <a:blipFill>
            <a:blip r:embed="rId10"/>
            <a:stretch>
              <a:fillRect l="0" t="0" r="-37649" b="0"/>
            </a:stretch>
          </a:blipFill>
        </p:spPr>
      </p:sp>
      <p:sp>
        <p:nvSpPr>
          <p:cNvPr name="TextBox 18" id="18"/>
          <p:cNvSpPr txBox="true"/>
          <p:nvPr/>
        </p:nvSpPr>
        <p:spPr>
          <a:xfrm rot="0">
            <a:off x="2210566" y="1913733"/>
            <a:ext cx="6602058"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Chức năng đặt lịch khám:</a:t>
            </a:r>
          </a:p>
        </p:txBody>
      </p:sp>
      <p:sp>
        <p:nvSpPr>
          <p:cNvPr name="TextBox 19" id="19"/>
          <p:cNvSpPr txBox="true"/>
          <p:nvPr/>
        </p:nvSpPr>
        <p:spPr>
          <a:xfrm rot="0">
            <a:off x="231095" y="4861293"/>
            <a:ext cx="10560999" cy="42421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Tìm lịch trống: db.Schedule.findOne()</a:t>
            </a:r>
          </a:p>
          <a:p>
            <a:pPr algn="just">
              <a:lnSpc>
                <a:spcPts val="4240"/>
              </a:lnSpc>
            </a:pPr>
            <a:r>
              <a:rPr lang="en-US" sz="2494" spc="69">
                <a:solidFill>
                  <a:srgbClr val="4F6A92"/>
                </a:solidFill>
                <a:latin typeface="Barlow Condensed"/>
                <a:ea typeface="Barlow Condensed"/>
                <a:cs typeface="Barlow Condensed"/>
                <a:sym typeface="Barlow Condensed"/>
              </a:rPr>
              <a:t>2. Kiểm tra slot còn trống: schedule.sumBooking &lt; schedule.maxBooking</a:t>
            </a:r>
          </a:p>
          <a:p>
            <a:pPr algn="just">
              <a:lnSpc>
                <a:spcPts val="4240"/>
              </a:lnSpc>
            </a:pPr>
            <a:r>
              <a:rPr lang="en-US" sz="2494" spc="69">
                <a:solidFill>
                  <a:srgbClr val="4F6A92"/>
                </a:solidFill>
                <a:latin typeface="Barlow Condensed"/>
                <a:ea typeface="Barlow Condensed"/>
                <a:cs typeface="Barlow Condensed"/>
                <a:sym typeface="Barlow Condensed"/>
              </a:rPr>
              <a:t>3. Tạo bệnh nhân mới: db.Patient.create(data) với statusId = 4 (NEW)</a:t>
            </a:r>
          </a:p>
          <a:p>
            <a:pPr algn="just">
              <a:lnSpc>
                <a:spcPts val="4240"/>
              </a:lnSpc>
            </a:pPr>
            <a:r>
              <a:rPr lang="en-US" sz="2494" spc="69">
                <a:solidFill>
                  <a:srgbClr val="4F6A92"/>
                </a:solidFill>
                <a:latin typeface="Barlow Condensed"/>
                <a:ea typeface="Barlow Condensed"/>
                <a:cs typeface="Barlow Condensed"/>
                <a:sym typeface="Barlow Condensed"/>
              </a:rPr>
              <a:t>4. Tạo thông tin bổ sung: db.ExtraInfo.create(data)</a:t>
            </a:r>
          </a:p>
          <a:p>
            <a:pPr algn="just">
              <a:lnSpc>
                <a:spcPts val="4240"/>
              </a:lnSpc>
            </a:pPr>
            <a:r>
              <a:rPr lang="en-US" sz="2494" spc="69">
                <a:solidFill>
                  <a:srgbClr val="4F6A92"/>
                </a:solidFill>
                <a:latin typeface="Barlow Condensed"/>
                <a:ea typeface="Barlow Condensed"/>
                <a:cs typeface="Barlow Condensed"/>
                <a:sym typeface="Barlow Condensed"/>
              </a:rPr>
              <a:t>5. Cập nhật số lượng đặt: schedule.update({ sumBooking: schedule.sumBooking + 1 })</a:t>
            </a:r>
          </a:p>
          <a:p>
            <a:pPr algn="just">
              <a:lnSpc>
                <a:spcPts val="4240"/>
              </a:lnSpc>
            </a:pPr>
            <a:r>
              <a:rPr lang="en-US" sz="2494" spc="69">
                <a:solidFill>
                  <a:srgbClr val="4F6A92"/>
                </a:solidFill>
                <a:latin typeface="Barlow Condensed"/>
                <a:ea typeface="Barlow Condensed"/>
                <a:cs typeface="Barlow Condensed"/>
                <a:sym typeface="Barlow Condensed"/>
              </a:rPr>
              <a:t>6. Tạo log hệ thống: db.SupporterLog.create()</a:t>
            </a:r>
          </a:p>
          <a:p>
            <a:pPr algn="just">
              <a:lnSpc>
                <a:spcPts val="4240"/>
              </a:lnSpc>
            </a:pPr>
            <a:r>
              <a:rPr lang="en-US" sz="2494" spc="69">
                <a:solidFill>
                  <a:srgbClr val="4F6A92"/>
                </a:solidFill>
                <a:latin typeface="Barlow Condensed"/>
                <a:ea typeface="Barlow Condensed"/>
                <a:cs typeface="Barlow Condensed"/>
                <a:sym typeface="Barlow Condensed"/>
              </a:rPr>
              <a:t>7. Gửi email xác nhận: mailer.sendEmailNormal()</a:t>
            </a:r>
          </a:p>
          <a:p>
            <a:pPr algn="just">
              <a:lnSpc>
                <a:spcPts val="4240"/>
              </a:lnSpc>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809728" y="5753506"/>
            <a:ext cx="11301259" cy="3234985"/>
          </a:xfrm>
          <a:custGeom>
            <a:avLst/>
            <a:gdLst/>
            <a:ahLst/>
            <a:cxnLst/>
            <a:rect r="r" b="b" t="t" l="l"/>
            <a:pathLst>
              <a:path h="3234985" w="11301259">
                <a:moveTo>
                  <a:pt x="0" y="0"/>
                </a:moveTo>
                <a:lnTo>
                  <a:pt x="11301259" y="0"/>
                </a:lnTo>
                <a:lnTo>
                  <a:pt x="11301259" y="3234986"/>
                </a:lnTo>
                <a:lnTo>
                  <a:pt x="0" y="3234986"/>
                </a:lnTo>
                <a:lnTo>
                  <a:pt x="0" y="0"/>
                </a:lnTo>
                <a:close/>
              </a:path>
            </a:pathLst>
          </a:custGeom>
          <a:blipFill>
            <a:blip r:embed="rId8"/>
            <a:stretch>
              <a:fillRect l="0" t="0" r="0" b="0"/>
            </a:stretch>
          </a:blipFill>
        </p:spPr>
      </p:sp>
      <p:sp>
        <p:nvSpPr>
          <p:cNvPr name="TextBox 16" id="16"/>
          <p:cNvSpPr txBox="true"/>
          <p:nvPr/>
        </p:nvSpPr>
        <p:spPr>
          <a:xfrm rot="0">
            <a:off x="2210566" y="1913733"/>
            <a:ext cx="6602058" cy="1073975"/>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 Xác nhận bệnh nhân mới:</a:t>
            </a:r>
          </a:p>
          <a:p>
            <a:pPr algn="ctr">
              <a:lnSpc>
                <a:spcPts val="4168"/>
              </a:lnSpc>
              <a:spcBef>
                <a:spcPct val="0"/>
              </a:spcBef>
            </a:pPr>
          </a:p>
        </p:txBody>
      </p:sp>
      <p:sp>
        <p:nvSpPr>
          <p:cNvPr name="TextBox 17" id="17"/>
          <p:cNvSpPr txBox="true"/>
          <p:nvPr/>
        </p:nvSpPr>
        <p:spPr>
          <a:xfrm rot="0">
            <a:off x="2549988" y="2854358"/>
            <a:ext cx="10560999" cy="26419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loadNewPatientsForSupporter()  - Load danh sách</a:t>
            </a:r>
          </a:p>
          <a:p>
            <a:pPr algn="just">
              <a:lnSpc>
                <a:spcPts val="4240"/>
              </a:lnSpc>
            </a:pPr>
            <a:r>
              <a:rPr lang="en-US" sz="2494" spc="69">
                <a:solidFill>
                  <a:srgbClr val="4F6A92"/>
                </a:solidFill>
                <a:latin typeface="Barlow Condensed"/>
                <a:ea typeface="Barlow Condensed"/>
                <a:cs typeface="Barlow Condensed"/>
                <a:sym typeface="Barlow Condensed"/>
              </a:rPr>
              <a:t>2. handleBtnNewPatientOk() - Chuyển NEW → PENDING</a:t>
            </a:r>
          </a:p>
          <a:p>
            <a:pPr algn="just">
              <a:lnSpc>
                <a:spcPts val="4240"/>
              </a:lnSpc>
            </a:pPr>
            <a:r>
              <a:rPr lang="en-US" sz="2494" spc="69">
                <a:solidFill>
                  <a:srgbClr val="4F6A92"/>
                </a:solidFill>
                <a:latin typeface="Barlow Condensed"/>
                <a:ea typeface="Barlow Condensed"/>
                <a:cs typeface="Barlow Condensed"/>
                <a:sym typeface="Barlow Condensed"/>
              </a:rPr>
              <a:t>3. handleBtnPendingPatient()  - Xem chi tiết PENDING</a:t>
            </a:r>
          </a:p>
          <a:p>
            <a:pPr algn="just">
              <a:lnSpc>
                <a:spcPts val="4240"/>
              </a:lnSpc>
            </a:pPr>
            <a:r>
              <a:rPr lang="en-US" sz="2494" spc="69">
                <a:solidFill>
                  <a:srgbClr val="4F6A92"/>
                </a:solidFill>
                <a:latin typeface="Barlow Condensed"/>
                <a:ea typeface="Barlow Condensed"/>
                <a:cs typeface="Barlow Condensed"/>
                <a:sym typeface="Barlow Condensed"/>
              </a:rPr>
              <a:t>4. handleAfterCallingPatient() - Chuyển PENDING → CONFIRMED</a:t>
            </a:r>
          </a:p>
          <a:p>
            <a:pPr algn="just">
              <a:lnSpc>
                <a:spcPts val="4240"/>
              </a:lnSpc>
            </a:pPr>
            <a:r>
              <a:rPr lang="en-US" sz="2494" spc="69">
                <a:solidFill>
                  <a:srgbClr val="4F6A92"/>
                </a:solidFill>
                <a:latin typeface="Barlow Condensed"/>
                <a:ea typeface="Barlow Condensed"/>
                <a:cs typeface="Barlow Condensed"/>
                <a:sym typeface="Barlow Condensed"/>
              </a:rPr>
              <a:t>5. handleCancelBtn()  - Hủy bỏ (→ CANCELED)</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87981" y="-396019"/>
            <a:ext cx="6742124" cy="5838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cap="sq">
              <a:noFill/>
              <a:prstDash val="solid"/>
              <a:miter/>
            </a:ln>
          </p:spPr>
        </p:sp>
      </p:grpSp>
      <p:grpSp>
        <p:nvGrpSpPr>
          <p:cNvPr name="Group 4" id="4"/>
          <p:cNvGrpSpPr/>
          <p:nvPr/>
        </p:nvGrpSpPr>
        <p:grpSpPr>
          <a:xfrm rot="0">
            <a:off x="-4839117" y="5755371"/>
            <a:ext cx="6742124" cy="5838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36501" r="0" b="-36501"/>
              </a:stretch>
            </a:blipFill>
            <a:ln cap="sq">
              <a:noFill/>
              <a:prstDash val="solid"/>
              <a:miter/>
            </a:ln>
          </p:spPr>
        </p:sp>
      </p:grpSp>
      <p:grpSp>
        <p:nvGrpSpPr>
          <p:cNvPr name="Group 6" id="6"/>
          <p:cNvGrpSpPr/>
          <p:nvPr/>
        </p:nvGrpSpPr>
        <p:grpSpPr>
          <a:xfrm rot="0">
            <a:off x="15691418" y="2836184"/>
            <a:ext cx="6742124" cy="5838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9554" t="0" r="-19554" b="0"/>
              </a:stretch>
            </a:blipFill>
            <a:ln cap="sq">
              <a:noFill/>
              <a:prstDash val="solid"/>
              <a:miter/>
            </a:ln>
          </p:spPr>
        </p:sp>
      </p:grpSp>
      <p:sp>
        <p:nvSpPr>
          <p:cNvPr name="Freeform 8" id="8"/>
          <p:cNvSpPr/>
          <p:nvPr/>
        </p:nvSpPr>
        <p:spPr>
          <a:xfrm flipH="false" flipV="false" rot="7221679">
            <a:off x="16624132" y="8839363"/>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7018998" y="-57032"/>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16624889" y="-55727"/>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14459087"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372434" y="190500"/>
            <a:ext cx="5543132" cy="923186"/>
          </a:xfrm>
          <a:prstGeom prst="rect">
            <a:avLst/>
          </a:prstGeom>
        </p:spPr>
        <p:txBody>
          <a:bodyPr anchor="t" rtlCol="false" tIns="0" lIns="0" bIns="0" rIns="0">
            <a:spAutoFit/>
          </a:bodyPr>
          <a:lstStyle/>
          <a:p>
            <a:pPr algn="ctr" marL="0" indent="0" lvl="1">
              <a:lnSpc>
                <a:spcPts val="6739"/>
              </a:lnSpc>
            </a:pPr>
            <a:r>
              <a:rPr lang="en-US" b="true" sz="7325" spc="205">
                <a:solidFill>
                  <a:srgbClr val="4F6A92"/>
                </a:solidFill>
                <a:latin typeface="Barlow SemiCondensed Bold"/>
                <a:ea typeface="Barlow SemiCondensed Bold"/>
                <a:cs typeface="Barlow SemiCondensed Bold"/>
                <a:sym typeface="Barlow SemiCondensed Bold"/>
              </a:rPr>
              <a:t>THÀNH VIÊN</a:t>
            </a:r>
          </a:p>
        </p:txBody>
      </p:sp>
      <p:sp>
        <p:nvSpPr>
          <p:cNvPr name="TextBox 13" id="13"/>
          <p:cNvSpPr txBox="true"/>
          <p:nvPr/>
        </p:nvSpPr>
        <p:spPr>
          <a:xfrm rot="0">
            <a:off x="2506453" y="2034637"/>
            <a:ext cx="5290259" cy="3375743"/>
          </a:xfrm>
          <a:prstGeom prst="rect">
            <a:avLst/>
          </a:prstGeom>
        </p:spPr>
        <p:txBody>
          <a:bodyPr anchor="t" rtlCol="false" tIns="0" lIns="0" bIns="0" rIns="0">
            <a:spAutoFit/>
          </a:bodyPr>
          <a:lstStyle/>
          <a:p>
            <a:pPr algn="ctr">
              <a:lnSpc>
                <a:spcPts val="3888"/>
              </a:lnSpc>
            </a:pPr>
            <a:r>
              <a:rPr lang="en-US" sz="2287" spc="64">
                <a:solidFill>
                  <a:srgbClr val="4F6A92"/>
                </a:solidFill>
                <a:latin typeface="Barlow Condensed"/>
                <a:ea typeface="Barlow Condensed"/>
                <a:cs typeface="Barlow Condensed"/>
                <a:sym typeface="Barlow Condensed"/>
              </a:rPr>
              <a:t>N22DCAT040 - Nhiệm vụ:</a:t>
            </a:r>
          </a:p>
          <a:p>
            <a:pPr algn="just">
              <a:lnSpc>
                <a:spcPts val="3888"/>
              </a:lnSpc>
            </a:pPr>
            <a:r>
              <a:rPr lang="en-US" sz="2287" spc="64">
                <a:solidFill>
                  <a:srgbClr val="4F6A92"/>
                </a:solidFill>
                <a:latin typeface="Barlow Condensed"/>
                <a:ea typeface="Barlow Condensed"/>
                <a:cs typeface="Barlow Condensed"/>
                <a:sym typeface="Barlow Condensed"/>
              </a:rPr>
              <a:t>- Lấy yêu cầu</a:t>
            </a:r>
          </a:p>
          <a:p>
            <a:pPr algn="just">
              <a:lnSpc>
                <a:spcPts val="3888"/>
              </a:lnSpc>
            </a:pPr>
            <a:r>
              <a:rPr lang="en-US" sz="2287" spc="64">
                <a:solidFill>
                  <a:srgbClr val="4F6A92"/>
                </a:solidFill>
                <a:latin typeface="Barlow Condensed"/>
                <a:ea typeface="Barlow Condensed"/>
                <a:cs typeface="Barlow Condensed"/>
                <a:sym typeface="Barlow Condensed"/>
              </a:rPr>
              <a:t>- Phân tích dữ liệu, thiết kế cơ sở dữ liệu</a:t>
            </a:r>
          </a:p>
          <a:p>
            <a:pPr algn="just">
              <a:lnSpc>
                <a:spcPts val="3888"/>
              </a:lnSpc>
            </a:pPr>
            <a:r>
              <a:rPr lang="en-US" sz="2287" spc="64">
                <a:solidFill>
                  <a:srgbClr val="4F6A92"/>
                </a:solidFill>
                <a:latin typeface="Barlow Condensed"/>
                <a:ea typeface="Barlow Condensed"/>
                <a:cs typeface="Barlow Condensed"/>
                <a:sym typeface="Barlow Condensed"/>
              </a:rPr>
              <a:t>- Chức năng quản lý bài viết, cẩm nang</a:t>
            </a:r>
          </a:p>
          <a:p>
            <a:pPr algn="just">
              <a:lnSpc>
                <a:spcPts val="3888"/>
              </a:lnSpc>
            </a:pPr>
            <a:r>
              <a:rPr lang="en-US" sz="2287" spc="64">
                <a:solidFill>
                  <a:srgbClr val="4F6A92"/>
                </a:solidFill>
                <a:latin typeface="Barlow Condensed"/>
                <a:ea typeface="Barlow Condensed"/>
                <a:cs typeface="Barlow Condensed"/>
                <a:sym typeface="Barlow Condensed"/>
              </a:rPr>
              <a:t>- Chức năng quản lý bệnh nhân</a:t>
            </a:r>
          </a:p>
          <a:p>
            <a:pPr algn="just" marL="0" indent="0" lvl="1">
              <a:lnSpc>
                <a:spcPts val="3888"/>
              </a:lnSpc>
            </a:pPr>
            <a:r>
              <a:rPr lang="en-US" sz="2287" spc="64">
                <a:solidFill>
                  <a:srgbClr val="4F6A92"/>
                </a:solidFill>
                <a:latin typeface="Barlow Condensed"/>
                <a:ea typeface="Barlow Condensed"/>
                <a:cs typeface="Barlow Condensed"/>
                <a:sym typeface="Barlow Condensed"/>
              </a:rPr>
              <a:t>- Chức năng tính tổng số bệnh nhân, bài viết, bác sĩ được đặt lịch nhiều nhất</a:t>
            </a:r>
          </a:p>
        </p:txBody>
      </p:sp>
      <p:sp>
        <p:nvSpPr>
          <p:cNvPr name="Freeform 14" id="14"/>
          <p:cNvSpPr/>
          <p:nvPr/>
        </p:nvSpPr>
        <p:spPr>
          <a:xfrm flipH="false" flipV="false" rot="0">
            <a:off x="13872850" y="9606519"/>
            <a:ext cx="399737" cy="327784"/>
          </a:xfrm>
          <a:custGeom>
            <a:avLst/>
            <a:gdLst/>
            <a:ahLst/>
            <a:cxnLst/>
            <a:rect r="r" b="b" t="t" l="l"/>
            <a:pathLst>
              <a:path h="327784" w="399737">
                <a:moveTo>
                  <a:pt x="0" y="0"/>
                </a:moveTo>
                <a:lnTo>
                  <a:pt x="399736" y="0"/>
                </a:lnTo>
                <a:lnTo>
                  <a:pt x="399736" y="327785"/>
                </a:lnTo>
                <a:lnTo>
                  <a:pt x="0" y="3277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4475145" y="9560384"/>
            <a:ext cx="4356650"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4F6A92"/>
                </a:solidFill>
                <a:latin typeface="Barlow Condensed"/>
                <a:ea typeface="Barlow Condensed"/>
                <a:cs typeface="Barlow Condensed"/>
                <a:sym typeface="Barlow Condensed"/>
              </a:rPr>
              <a:t>Nhóm 4</a:t>
            </a:r>
          </a:p>
        </p:txBody>
      </p:sp>
      <p:sp>
        <p:nvSpPr>
          <p:cNvPr name="Freeform 16" id="16"/>
          <p:cNvSpPr/>
          <p:nvPr/>
        </p:nvSpPr>
        <p:spPr>
          <a:xfrm flipH="false" flipV="false" rot="-3578320">
            <a:off x="14239135" y="10163329"/>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2384300" y="1201158"/>
            <a:ext cx="5301024" cy="732994"/>
            <a:chOff x="0" y="0"/>
            <a:chExt cx="1964937" cy="271700"/>
          </a:xfrm>
        </p:grpSpPr>
        <p:sp>
          <p:nvSpPr>
            <p:cNvPr name="Freeform 18" id="18"/>
            <p:cNvSpPr/>
            <p:nvPr/>
          </p:nvSpPr>
          <p:spPr>
            <a:xfrm flipH="false" flipV="false" rot="0">
              <a:off x="0" y="0"/>
              <a:ext cx="1964937" cy="271700"/>
            </a:xfrm>
            <a:custGeom>
              <a:avLst/>
              <a:gdLst/>
              <a:ahLst/>
              <a:cxnLst/>
              <a:rect r="r" b="b" t="t" l="l"/>
              <a:pathLst>
                <a:path h="271700" w="1964937">
                  <a:moveTo>
                    <a:pt x="74483" y="0"/>
                  </a:moveTo>
                  <a:lnTo>
                    <a:pt x="1890454" y="0"/>
                  </a:lnTo>
                  <a:cubicBezTo>
                    <a:pt x="1910208" y="0"/>
                    <a:pt x="1929153" y="7847"/>
                    <a:pt x="1943121" y="21816"/>
                  </a:cubicBezTo>
                  <a:cubicBezTo>
                    <a:pt x="1957090" y="35784"/>
                    <a:pt x="1964937" y="54729"/>
                    <a:pt x="1964937" y="74483"/>
                  </a:cubicBezTo>
                  <a:lnTo>
                    <a:pt x="1964937" y="197216"/>
                  </a:lnTo>
                  <a:cubicBezTo>
                    <a:pt x="1964937" y="216971"/>
                    <a:pt x="1957090" y="235916"/>
                    <a:pt x="1943121" y="249884"/>
                  </a:cubicBezTo>
                  <a:cubicBezTo>
                    <a:pt x="1929153" y="263852"/>
                    <a:pt x="1910208" y="271700"/>
                    <a:pt x="1890454" y="271700"/>
                  </a:cubicBezTo>
                  <a:lnTo>
                    <a:pt x="74483" y="271700"/>
                  </a:lnTo>
                  <a:cubicBezTo>
                    <a:pt x="54729" y="271700"/>
                    <a:pt x="35784" y="263852"/>
                    <a:pt x="21816" y="249884"/>
                  </a:cubicBezTo>
                  <a:cubicBezTo>
                    <a:pt x="7847" y="235916"/>
                    <a:pt x="0" y="216971"/>
                    <a:pt x="0" y="197216"/>
                  </a:cubicBezTo>
                  <a:lnTo>
                    <a:pt x="0" y="74483"/>
                  </a:lnTo>
                  <a:cubicBezTo>
                    <a:pt x="0" y="54729"/>
                    <a:pt x="7847" y="35784"/>
                    <a:pt x="21816" y="21816"/>
                  </a:cubicBezTo>
                  <a:cubicBezTo>
                    <a:pt x="35784" y="7847"/>
                    <a:pt x="54729" y="0"/>
                    <a:pt x="74483" y="0"/>
                  </a:cubicBezTo>
                  <a:close/>
                </a:path>
              </a:pathLst>
            </a:custGeom>
            <a:gradFill rotWithShape="true">
              <a:gsLst>
                <a:gs pos="0">
                  <a:srgbClr val="5DE0E6">
                    <a:alpha val="100000"/>
                  </a:srgbClr>
                </a:gs>
                <a:gs pos="100000">
                  <a:srgbClr val="004AAD">
                    <a:alpha val="100000"/>
                  </a:srgbClr>
                </a:gs>
              </a:gsLst>
              <a:lin ang="0"/>
            </a:gradFill>
          </p:spPr>
        </p:sp>
        <p:sp>
          <p:nvSpPr>
            <p:cNvPr name="TextBox 19" id="19"/>
            <p:cNvSpPr txBox="true"/>
            <p:nvPr/>
          </p:nvSpPr>
          <p:spPr>
            <a:xfrm>
              <a:off x="0" y="-38100"/>
              <a:ext cx="1964937" cy="3098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3068202" y="1391238"/>
            <a:ext cx="4034527" cy="381409"/>
          </a:xfrm>
          <a:prstGeom prst="rect">
            <a:avLst/>
          </a:prstGeom>
        </p:spPr>
        <p:txBody>
          <a:bodyPr anchor="t" rtlCol="false" tIns="0" lIns="0" bIns="0" rIns="0">
            <a:spAutoFit/>
          </a:bodyPr>
          <a:lstStyle/>
          <a:p>
            <a:pPr algn="ctr" marL="0" indent="0" lvl="1">
              <a:lnSpc>
                <a:spcPts val="2885"/>
              </a:lnSpc>
              <a:spcBef>
                <a:spcPct val="0"/>
              </a:spcBef>
            </a:pPr>
            <a:r>
              <a:rPr lang="en-US" b="true" sz="2696" spc="75">
                <a:solidFill>
                  <a:srgbClr val="FFFFFF"/>
                </a:solidFill>
                <a:latin typeface="Barlow SemiCondensed Bold"/>
                <a:ea typeface="Barlow SemiCondensed Bold"/>
                <a:cs typeface="Barlow SemiCondensed Bold"/>
                <a:sym typeface="Barlow SemiCondensed Bold"/>
              </a:rPr>
              <a:t>Trần Thị Ánh Nguyệt </a:t>
            </a:r>
          </a:p>
        </p:txBody>
      </p:sp>
      <p:grpSp>
        <p:nvGrpSpPr>
          <p:cNvPr name="Group 21" id="21"/>
          <p:cNvGrpSpPr/>
          <p:nvPr/>
        </p:nvGrpSpPr>
        <p:grpSpPr>
          <a:xfrm rot="0">
            <a:off x="10080918" y="1134833"/>
            <a:ext cx="5422100" cy="677379"/>
            <a:chOff x="0" y="0"/>
            <a:chExt cx="1964937" cy="245478"/>
          </a:xfrm>
        </p:grpSpPr>
        <p:sp>
          <p:nvSpPr>
            <p:cNvPr name="Freeform 22" id="22"/>
            <p:cNvSpPr/>
            <p:nvPr/>
          </p:nvSpPr>
          <p:spPr>
            <a:xfrm flipH="false" flipV="false" rot="0">
              <a:off x="0" y="0"/>
              <a:ext cx="1964937" cy="245478"/>
            </a:xfrm>
            <a:custGeom>
              <a:avLst/>
              <a:gdLst/>
              <a:ahLst/>
              <a:cxnLst/>
              <a:rect r="r" b="b" t="t" l="l"/>
              <a:pathLst>
                <a:path h="245478" w="1964937">
                  <a:moveTo>
                    <a:pt x="72820" y="0"/>
                  </a:moveTo>
                  <a:lnTo>
                    <a:pt x="1892117" y="0"/>
                  </a:lnTo>
                  <a:cubicBezTo>
                    <a:pt x="1932334" y="0"/>
                    <a:pt x="1964937" y="32603"/>
                    <a:pt x="1964937" y="72820"/>
                  </a:cubicBezTo>
                  <a:lnTo>
                    <a:pt x="1964937" y="172658"/>
                  </a:lnTo>
                  <a:cubicBezTo>
                    <a:pt x="1964937" y="191971"/>
                    <a:pt x="1957265" y="210493"/>
                    <a:pt x="1943608" y="224150"/>
                  </a:cubicBezTo>
                  <a:cubicBezTo>
                    <a:pt x="1929952" y="237806"/>
                    <a:pt x="1911430" y="245478"/>
                    <a:pt x="1892117" y="245478"/>
                  </a:cubicBezTo>
                  <a:lnTo>
                    <a:pt x="72820" y="245478"/>
                  </a:lnTo>
                  <a:cubicBezTo>
                    <a:pt x="53507" y="245478"/>
                    <a:pt x="34985" y="237806"/>
                    <a:pt x="21329" y="224150"/>
                  </a:cubicBezTo>
                  <a:cubicBezTo>
                    <a:pt x="7672" y="210493"/>
                    <a:pt x="0" y="191971"/>
                    <a:pt x="0" y="172658"/>
                  </a:cubicBezTo>
                  <a:lnTo>
                    <a:pt x="0" y="72820"/>
                  </a:lnTo>
                  <a:cubicBezTo>
                    <a:pt x="0" y="53507"/>
                    <a:pt x="7672" y="34985"/>
                    <a:pt x="21329" y="21329"/>
                  </a:cubicBezTo>
                  <a:cubicBezTo>
                    <a:pt x="34985" y="7672"/>
                    <a:pt x="53507" y="0"/>
                    <a:pt x="72820" y="0"/>
                  </a:cubicBezTo>
                  <a:close/>
                </a:path>
              </a:pathLst>
            </a:custGeom>
            <a:gradFill rotWithShape="true">
              <a:gsLst>
                <a:gs pos="0">
                  <a:srgbClr val="8C52FF">
                    <a:alpha val="100000"/>
                  </a:srgbClr>
                </a:gs>
                <a:gs pos="100000">
                  <a:srgbClr val="5CE1E6">
                    <a:alpha val="100000"/>
                  </a:srgbClr>
                </a:gs>
              </a:gsLst>
              <a:lin ang="0"/>
            </a:gradFill>
          </p:spPr>
        </p:sp>
        <p:sp>
          <p:nvSpPr>
            <p:cNvPr name="TextBox 23" id="23"/>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615851" y="1293496"/>
            <a:ext cx="4291265" cy="390773"/>
          </a:xfrm>
          <a:prstGeom prst="rect">
            <a:avLst/>
          </a:prstGeom>
        </p:spPr>
        <p:txBody>
          <a:bodyPr anchor="t" rtlCol="false" tIns="0" lIns="0" bIns="0" rIns="0">
            <a:spAutoFit/>
          </a:bodyPr>
          <a:lstStyle/>
          <a:p>
            <a:pPr algn="ctr" marL="0" indent="0" lvl="1">
              <a:lnSpc>
                <a:spcPts val="2951"/>
              </a:lnSpc>
              <a:spcBef>
                <a:spcPct val="0"/>
              </a:spcBef>
            </a:pPr>
            <a:r>
              <a:rPr lang="en-US" b="true" sz="2758" spc="77">
                <a:solidFill>
                  <a:srgbClr val="FFFFFF"/>
                </a:solidFill>
                <a:latin typeface="Barlow SemiCondensed Bold"/>
                <a:ea typeface="Barlow SemiCondensed Bold"/>
                <a:cs typeface="Barlow SemiCondensed Bold"/>
                <a:sym typeface="Barlow SemiCondensed Bold"/>
              </a:rPr>
              <a:t>Trương Quỳnh Như </a:t>
            </a:r>
          </a:p>
        </p:txBody>
      </p:sp>
      <p:grpSp>
        <p:nvGrpSpPr>
          <p:cNvPr name="Group 25" id="25"/>
          <p:cNvGrpSpPr/>
          <p:nvPr/>
        </p:nvGrpSpPr>
        <p:grpSpPr>
          <a:xfrm rot="0">
            <a:off x="2233541" y="5629766"/>
            <a:ext cx="5301024" cy="662253"/>
            <a:chOff x="0" y="0"/>
            <a:chExt cx="1964937" cy="245478"/>
          </a:xfrm>
        </p:grpSpPr>
        <p:sp>
          <p:nvSpPr>
            <p:cNvPr name="Freeform 26" id="26"/>
            <p:cNvSpPr/>
            <p:nvPr/>
          </p:nvSpPr>
          <p:spPr>
            <a:xfrm flipH="false" flipV="false" rot="0">
              <a:off x="0" y="0"/>
              <a:ext cx="1964937" cy="245478"/>
            </a:xfrm>
            <a:custGeom>
              <a:avLst/>
              <a:gdLst/>
              <a:ahLst/>
              <a:cxnLst/>
              <a:rect r="r" b="b" t="t" l="l"/>
              <a:pathLst>
                <a:path h="245478" w="1964937">
                  <a:moveTo>
                    <a:pt x="74483" y="0"/>
                  </a:moveTo>
                  <a:lnTo>
                    <a:pt x="1890454" y="0"/>
                  </a:lnTo>
                  <a:cubicBezTo>
                    <a:pt x="1910208" y="0"/>
                    <a:pt x="1929153" y="7847"/>
                    <a:pt x="1943121" y="21816"/>
                  </a:cubicBezTo>
                  <a:cubicBezTo>
                    <a:pt x="1957090" y="35784"/>
                    <a:pt x="1964937" y="54729"/>
                    <a:pt x="1964937" y="74483"/>
                  </a:cubicBezTo>
                  <a:lnTo>
                    <a:pt x="1964937" y="170995"/>
                  </a:lnTo>
                  <a:cubicBezTo>
                    <a:pt x="1964937" y="190749"/>
                    <a:pt x="1957090" y="209694"/>
                    <a:pt x="1943121" y="223663"/>
                  </a:cubicBezTo>
                  <a:cubicBezTo>
                    <a:pt x="1929153" y="237631"/>
                    <a:pt x="1910208" y="245478"/>
                    <a:pt x="1890454" y="245478"/>
                  </a:cubicBezTo>
                  <a:lnTo>
                    <a:pt x="74483" y="245478"/>
                  </a:lnTo>
                  <a:cubicBezTo>
                    <a:pt x="54729" y="245478"/>
                    <a:pt x="35784" y="237631"/>
                    <a:pt x="21816" y="223663"/>
                  </a:cubicBezTo>
                  <a:cubicBezTo>
                    <a:pt x="7847" y="209694"/>
                    <a:pt x="0" y="190749"/>
                    <a:pt x="0" y="170995"/>
                  </a:cubicBezTo>
                  <a:lnTo>
                    <a:pt x="0" y="74483"/>
                  </a:lnTo>
                  <a:cubicBezTo>
                    <a:pt x="0" y="54729"/>
                    <a:pt x="7847" y="35784"/>
                    <a:pt x="21816" y="21816"/>
                  </a:cubicBezTo>
                  <a:cubicBezTo>
                    <a:pt x="35784" y="7847"/>
                    <a:pt x="54729" y="0"/>
                    <a:pt x="74483" y="0"/>
                  </a:cubicBezTo>
                  <a:close/>
                </a:path>
              </a:pathLst>
            </a:custGeom>
            <a:gradFill rotWithShape="true">
              <a:gsLst>
                <a:gs pos="0">
                  <a:srgbClr val="8C52FF">
                    <a:alpha val="100000"/>
                  </a:srgbClr>
                </a:gs>
                <a:gs pos="100000">
                  <a:srgbClr val="5CE1E6">
                    <a:alpha val="100000"/>
                  </a:srgbClr>
                </a:gs>
              </a:gsLst>
              <a:lin ang="0"/>
            </a:gradFill>
          </p:spPr>
        </p:sp>
        <p:sp>
          <p:nvSpPr>
            <p:cNvPr name="TextBox 27" id="27"/>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836986" y="5785525"/>
            <a:ext cx="4195441" cy="381409"/>
          </a:xfrm>
          <a:prstGeom prst="rect">
            <a:avLst/>
          </a:prstGeom>
        </p:spPr>
        <p:txBody>
          <a:bodyPr anchor="t" rtlCol="false" tIns="0" lIns="0" bIns="0" rIns="0">
            <a:spAutoFit/>
          </a:bodyPr>
          <a:lstStyle/>
          <a:p>
            <a:pPr algn="ctr" marL="0" indent="0" lvl="1">
              <a:lnSpc>
                <a:spcPts val="2885"/>
              </a:lnSpc>
              <a:spcBef>
                <a:spcPct val="0"/>
              </a:spcBef>
            </a:pPr>
            <a:r>
              <a:rPr lang="en-US" b="true" sz="2696" spc="75">
                <a:solidFill>
                  <a:srgbClr val="FFFFFF"/>
                </a:solidFill>
                <a:latin typeface="Barlow SemiCondensed Bold"/>
                <a:ea typeface="Barlow SemiCondensed Bold"/>
                <a:cs typeface="Barlow SemiCondensed Bold"/>
                <a:sym typeface="Barlow SemiCondensed Bold"/>
              </a:rPr>
              <a:t>Nguyễn</a:t>
            </a:r>
            <a:r>
              <a:rPr lang="en-US" b="true" sz="2696" spc="75" strike="noStrike" u="none">
                <a:solidFill>
                  <a:srgbClr val="FFFFFF"/>
                </a:solidFill>
                <a:latin typeface="Barlow SemiCondensed Bold"/>
                <a:ea typeface="Barlow SemiCondensed Bold"/>
                <a:cs typeface="Barlow SemiCondensed Bold"/>
                <a:sym typeface="Barlow SemiCondensed Bold"/>
              </a:rPr>
              <a:t> Xuân Quang </a:t>
            </a:r>
            <a:r>
              <a:rPr lang="en-US" b="true" sz="2696" spc="75" strike="noStrike" u="none">
                <a:solidFill>
                  <a:srgbClr val="FFFFFF"/>
                </a:solidFill>
                <a:latin typeface="Barlow SemiCondensed Bold"/>
                <a:ea typeface="Barlow SemiCondensed Bold"/>
                <a:cs typeface="Barlow SemiCondensed Bold"/>
                <a:sym typeface="Barlow SemiCondensed Bold"/>
              </a:rPr>
              <a:t> </a:t>
            </a:r>
          </a:p>
        </p:txBody>
      </p:sp>
      <p:grpSp>
        <p:nvGrpSpPr>
          <p:cNvPr name="Group 29" id="29"/>
          <p:cNvGrpSpPr/>
          <p:nvPr/>
        </p:nvGrpSpPr>
        <p:grpSpPr>
          <a:xfrm rot="0">
            <a:off x="10104043" y="5629766"/>
            <a:ext cx="5314882" cy="732994"/>
            <a:chOff x="0" y="0"/>
            <a:chExt cx="1970074" cy="271700"/>
          </a:xfrm>
        </p:grpSpPr>
        <p:sp>
          <p:nvSpPr>
            <p:cNvPr name="Freeform 30" id="30"/>
            <p:cNvSpPr/>
            <p:nvPr/>
          </p:nvSpPr>
          <p:spPr>
            <a:xfrm flipH="false" flipV="false" rot="0">
              <a:off x="0" y="0"/>
              <a:ext cx="1970074" cy="271700"/>
            </a:xfrm>
            <a:custGeom>
              <a:avLst/>
              <a:gdLst/>
              <a:ahLst/>
              <a:cxnLst/>
              <a:rect r="r" b="b" t="t" l="l"/>
              <a:pathLst>
                <a:path h="271700" w="1970074">
                  <a:moveTo>
                    <a:pt x="74289" y="0"/>
                  </a:moveTo>
                  <a:lnTo>
                    <a:pt x="1895785" y="0"/>
                  </a:lnTo>
                  <a:cubicBezTo>
                    <a:pt x="1915487" y="0"/>
                    <a:pt x="1934383" y="7827"/>
                    <a:pt x="1948315" y="21759"/>
                  </a:cubicBezTo>
                  <a:cubicBezTo>
                    <a:pt x="1962247" y="35691"/>
                    <a:pt x="1970074" y="54586"/>
                    <a:pt x="1970074" y="74289"/>
                  </a:cubicBezTo>
                  <a:lnTo>
                    <a:pt x="1970074" y="197411"/>
                  </a:lnTo>
                  <a:cubicBezTo>
                    <a:pt x="1970074" y="217113"/>
                    <a:pt x="1962247" y="236009"/>
                    <a:pt x="1948315" y="249941"/>
                  </a:cubicBezTo>
                  <a:cubicBezTo>
                    <a:pt x="1934383" y="263873"/>
                    <a:pt x="1915487" y="271700"/>
                    <a:pt x="1895785" y="271700"/>
                  </a:cubicBezTo>
                  <a:lnTo>
                    <a:pt x="74289" y="271700"/>
                  </a:lnTo>
                  <a:cubicBezTo>
                    <a:pt x="33260" y="271700"/>
                    <a:pt x="0" y="238439"/>
                    <a:pt x="0" y="197411"/>
                  </a:cubicBezTo>
                  <a:lnTo>
                    <a:pt x="0" y="74289"/>
                  </a:lnTo>
                  <a:cubicBezTo>
                    <a:pt x="0" y="33260"/>
                    <a:pt x="33260" y="0"/>
                    <a:pt x="74289" y="0"/>
                  </a:cubicBezTo>
                  <a:close/>
                </a:path>
              </a:pathLst>
            </a:custGeom>
            <a:gradFill rotWithShape="true">
              <a:gsLst>
                <a:gs pos="0">
                  <a:srgbClr val="5DE0E6">
                    <a:alpha val="100000"/>
                  </a:srgbClr>
                </a:gs>
                <a:gs pos="100000">
                  <a:srgbClr val="004AAD">
                    <a:alpha val="100000"/>
                  </a:srgbClr>
                </a:gs>
              </a:gsLst>
              <a:lin ang="0"/>
            </a:gradFill>
          </p:spPr>
        </p:sp>
        <p:sp>
          <p:nvSpPr>
            <p:cNvPr name="TextBox 31" id="31"/>
            <p:cNvSpPr txBox="true"/>
            <p:nvPr/>
          </p:nvSpPr>
          <p:spPr>
            <a:xfrm>
              <a:off x="0" y="-38100"/>
              <a:ext cx="1970074" cy="3098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0360129" y="5819846"/>
            <a:ext cx="4683779" cy="381409"/>
          </a:xfrm>
          <a:prstGeom prst="rect">
            <a:avLst/>
          </a:prstGeom>
        </p:spPr>
        <p:txBody>
          <a:bodyPr anchor="t" rtlCol="false" tIns="0" lIns="0" bIns="0" rIns="0">
            <a:spAutoFit/>
          </a:bodyPr>
          <a:lstStyle/>
          <a:p>
            <a:pPr algn="ctr" marL="0" indent="0" lvl="1">
              <a:lnSpc>
                <a:spcPts val="2885"/>
              </a:lnSpc>
              <a:spcBef>
                <a:spcPct val="0"/>
              </a:spcBef>
            </a:pPr>
            <a:r>
              <a:rPr lang="en-US" b="true" sz="2696" spc="75">
                <a:solidFill>
                  <a:srgbClr val="FFFFFF"/>
                </a:solidFill>
                <a:latin typeface="Barlow SemiCondensed Bold"/>
                <a:ea typeface="Barlow SemiCondensed Bold"/>
                <a:cs typeface="Barlow SemiCondensed Bold"/>
                <a:sym typeface="Barlow SemiCondensed Bold"/>
              </a:rPr>
              <a:t>Hồ Văn Tâm  </a:t>
            </a:r>
          </a:p>
        </p:txBody>
      </p:sp>
      <p:sp>
        <p:nvSpPr>
          <p:cNvPr name="TextBox 33" id="33"/>
          <p:cNvSpPr txBox="true"/>
          <p:nvPr/>
        </p:nvSpPr>
        <p:spPr>
          <a:xfrm rot="0">
            <a:off x="2355694" y="6371797"/>
            <a:ext cx="5441018" cy="3637260"/>
          </a:xfrm>
          <a:prstGeom prst="rect">
            <a:avLst/>
          </a:prstGeom>
        </p:spPr>
        <p:txBody>
          <a:bodyPr anchor="t" rtlCol="false" tIns="0" lIns="0" bIns="0" rIns="0">
            <a:spAutoFit/>
          </a:bodyPr>
          <a:lstStyle/>
          <a:p>
            <a:pPr algn="ctr">
              <a:lnSpc>
                <a:spcPts val="3681"/>
              </a:lnSpc>
            </a:pPr>
            <a:r>
              <a:rPr lang="en-US" sz="2165" spc="60">
                <a:solidFill>
                  <a:srgbClr val="4F6A92"/>
                </a:solidFill>
                <a:latin typeface="Barlow Condensed"/>
                <a:ea typeface="Barlow Condensed"/>
                <a:cs typeface="Barlow Condensed"/>
                <a:sym typeface="Barlow Condensed"/>
              </a:rPr>
              <a:t>N22DCAT043 - Nhiệm vụ:</a:t>
            </a:r>
          </a:p>
          <a:p>
            <a:pPr algn="just">
              <a:lnSpc>
                <a:spcPts val="3681"/>
              </a:lnSpc>
            </a:pPr>
            <a:r>
              <a:rPr lang="en-US" sz="2165" spc="60">
                <a:solidFill>
                  <a:srgbClr val="4F6A92"/>
                </a:solidFill>
                <a:latin typeface="Barlow Condensed"/>
                <a:ea typeface="Barlow Condensed"/>
                <a:cs typeface="Barlow Condensed"/>
                <a:sym typeface="Barlow Condensed"/>
              </a:rPr>
              <a:t>- Lấy yêu cầu, thiết kê cơ sở dữ liệu</a:t>
            </a:r>
          </a:p>
          <a:p>
            <a:pPr algn="just">
              <a:lnSpc>
                <a:spcPts val="3681"/>
              </a:lnSpc>
            </a:pPr>
            <a:r>
              <a:rPr lang="en-US" sz="2165" spc="60">
                <a:solidFill>
                  <a:srgbClr val="4F6A92"/>
                </a:solidFill>
                <a:latin typeface="Barlow Condensed"/>
                <a:ea typeface="Barlow Condensed"/>
                <a:cs typeface="Barlow Condensed"/>
                <a:sym typeface="Barlow Condensed"/>
              </a:rPr>
              <a:t>- Chức năng đặt lịch khám bệnh, liên kết mail.</a:t>
            </a:r>
          </a:p>
          <a:p>
            <a:pPr algn="just">
              <a:lnSpc>
                <a:spcPts val="3681"/>
              </a:lnSpc>
            </a:pPr>
            <a:r>
              <a:rPr lang="en-US" sz="2165" spc="60">
                <a:solidFill>
                  <a:srgbClr val="4F6A92"/>
                </a:solidFill>
                <a:latin typeface="Barlow Condensed"/>
                <a:ea typeface="Barlow Condensed"/>
                <a:cs typeface="Barlow Condensed"/>
                <a:sym typeface="Barlow Condensed"/>
              </a:rPr>
              <a:t>- Chức năng login (đăng nhập), xử lý trường hợp quên mật khẩu</a:t>
            </a:r>
          </a:p>
          <a:p>
            <a:pPr algn="just">
              <a:lnSpc>
                <a:spcPts val="3681"/>
              </a:lnSpc>
            </a:pPr>
            <a:r>
              <a:rPr lang="en-US" sz="2165" spc="60">
                <a:solidFill>
                  <a:srgbClr val="4F6A92"/>
                </a:solidFill>
                <a:latin typeface="Barlow Condensed"/>
                <a:ea typeface="Barlow Condensed"/>
                <a:cs typeface="Barlow Condensed"/>
                <a:sym typeface="Barlow Condensed"/>
              </a:rPr>
              <a:t>- Chức năng quản lý phòng khám</a:t>
            </a:r>
          </a:p>
          <a:p>
            <a:pPr algn="just">
              <a:lnSpc>
                <a:spcPts val="3681"/>
              </a:lnSpc>
            </a:pPr>
            <a:r>
              <a:rPr lang="en-US" sz="2165" spc="60">
                <a:solidFill>
                  <a:srgbClr val="4F6A92"/>
                </a:solidFill>
                <a:latin typeface="Barlow Condensed"/>
                <a:ea typeface="Barlow Condensed"/>
                <a:cs typeface="Barlow Condensed"/>
                <a:sym typeface="Barlow Condensed"/>
              </a:rPr>
              <a:t>- Chức năng tìm kiếm </a:t>
            </a:r>
          </a:p>
          <a:p>
            <a:pPr algn="just" marL="0" indent="0" lvl="1">
              <a:lnSpc>
                <a:spcPts val="3681"/>
              </a:lnSpc>
            </a:pPr>
            <a:r>
              <a:rPr lang="en-US" sz="2165" spc="60">
                <a:solidFill>
                  <a:srgbClr val="4F6A92"/>
                </a:solidFill>
                <a:latin typeface="Barlow Condensed"/>
                <a:ea typeface="Barlow Condensed"/>
                <a:cs typeface="Barlow Condensed"/>
                <a:sym typeface="Barlow Condensed"/>
              </a:rPr>
              <a:t>- Code các gói khám sức khỏe.</a:t>
            </a:r>
          </a:p>
        </p:txBody>
      </p:sp>
      <p:sp>
        <p:nvSpPr>
          <p:cNvPr name="TextBox 34" id="34"/>
          <p:cNvSpPr txBox="true"/>
          <p:nvPr/>
        </p:nvSpPr>
        <p:spPr>
          <a:xfrm rot="0">
            <a:off x="10080918" y="1940505"/>
            <a:ext cx="6322114" cy="3413036"/>
          </a:xfrm>
          <a:prstGeom prst="rect">
            <a:avLst/>
          </a:prstGeom>
        </p:spPr>
        <p:txBody>
          <a:bodyPr anchor="t" rtlCol="false" tIns="0" lIns="0" bIns="0" rIns="0">
            <a:spAutoFit/>
          </a:bodyPr>
          <a:lstStyle/>
          <a:p>
            <a:pPr algn="ctr">
              <a:lnSpc>
                <a:spcPts val="3933"/>
              </a:lnSpc>
            </a:pPr>
            <a:r>
              <a:rPr lang="en-US" sz="2313" spc="64">
                <a:solidFill>
                  <a:srgbClr val="4F6A92"/>
                </a:solidFill>
                <a:latin typeface="Barlow Condensed"/>
                <a:ea typeface="Barlow Condensed"/>
                <a:cs typeface="Barlow Condensed"/>
                <a:sym typeface="Barlow Condensed"/>
              </a:rPr>
              <a:t>N22DCAT041 - Nhiệm vụ:</a:t>
            </a:r>
          </a:p>
          <a:p>
            <a:pPr algn="just">
              <a:lnSpc>
                <a:spcPts val="3933"/>
              </a:lnSpc>
            </a:pPr>
            <a:r>
              <a:rPr lang="en-US" sz="2313" spc="64">
                <a:solidFill>
                  <a:srgbClr val="4F6A92"/>
                </a:solidFill>
                <a:latin typeface="Barlow Condensed"/>
                <a:ea typeface="Barlow Condensed"/>
                <a:cs typeface="Barlow Condensed"/>
                <a:sym typeface="Barlow Condensed"/>
              </a:rPr>
              <a:t>- Lấy yêu cầu</a:t>
            </a:r>
          </a:p>
          <a:p>
            <a:pPr algn="just">
              <a:lnSpc>
                <a:spcPts val="3933"/>
              </a:lnSpc>
            </a:pPr>
            <a:r>
              <a:rPr lang="en-US" sz="2313" spc="64">
                <a:solidFill>
                  <a:srgbClr val="4F6A92"/>
                </a:solidFill>
                <a:latin typeface="Barlow Condensed"/>
                <a:ea typeface="Barlow Condensed"/>
                <a:cs typeface="Barlow Condensed"/>
                <a:sym typeface="Barlow Condensed"/>
              </a:rPr>
              <a:t>- Chức năng quản lý bác sĩ </a:t>
            </a:r>
          </a:p>
          <a:p>
            <a:pPr algn="just">
              <a:lnSpc>
                <a:spcPts val="3933"/>
              </a:lnSpc>
            </a:pPr>
            <a:r>
              <a:rPr lang="en-US" sz="2313" spc="64">
                <a:solidFill>
                  <a:srgbClr val="4F6A92"/>
                </a:solidFill>
                <a:latin typeface="Barlow Condensed"/>
                <a:ea typeface="Barlow Condensed"/>
                <a:cs typeface="Barlow Condensed"/>
                <a:sym typeface="Barlow Condensed"/>
              </a:rPr>
              <a:t>- Chức năng quản lý tư vấn viên</a:t>
            </a:r>
          </a:p>
          <a:p>
            <a:pPr algn="just">
              <a:lnSpc>
                <a:spcPts val="3933"/>
              </a:lnSpc>
            </a:pPr>
            <a:r>
              <a:rPr lang="en-US" sz="2313" spc="64">
                <a:solidFill>
                  <a:srgbClr val="4F6A92"/>
                </a:solidFill>
                <a:latin typeface="Barlow Condensed"/>
                <a:ea typeface="Barlow Condensed"/>
                <a:cs typeface="Barlow Condensed"/>
                <a:sym typeface="Barlow Condensed"/>
              </a:rPr>
              <a:t>- Chức năng quản lý admin </a:t>
            </a:r>
          </a:p>
          <a:p>
            <a:pPr algn="just">
              <a:lnSpc>
                <a:spcPts val="3933"/>
              </a:lnSpc>
            </a:pPr>
            <a:r>
              <a:rPr lang="en-US" sz="2313" spc="64">
                <a:solidFill>
                  <a:srgbClr val="4F6A92"/>
                </a:solidFill>
                <a:latin typeface="Barlow Condensed"/>
                <a:ea typeface="Barlow Condensed"/>
                <a:cs typeface="Barlow Condensed"/>
                <a:sym typeface="Barlow Condensed"/>
              </a:rPr>
              <a:t>- Tạo fanpage facebook hỗ trợ cho phần tư vấn người dùng</a:t>
            </a:r>
          </a:p>
          <a:p>
            <a:pPr algn="just" marL="0" indent="0" lvl="1">
              <a:lnSpc>
                <a:spcPts val="3933"/>
              </a:lnSpc>
            </a:pPr>
            <a:r>
              <a:rPr lang="en-US" sz="2313" spc="64">
                <a:solidFill>
                  <a:srgbClr val="4F6A92"/>
                </a:solidFill>
                <a:latin typeface="Barlow Condensed"/>
                <a:ea typeface="Barlow Condensed"/>
                <a:cs typeface="Barlow Condensed"/>
                <a:sym typeface="Barlow Condensed"/>
              </a:rPr>
              <a:t>- Chức năng Widget liên hệ  và đăng ký lịch hẹn</a:t>
            </a:r>
          </a:p>
        </p:txBody>
      </p:sp>
      <p:sp>
        <p:nvSpPr>
          <p:cNvPr name="TextBox 35" id="35"/>
          <p:cNvSpPr txBox="true"/>
          <p:nvPr/>
        </p:nvSpPr>
        <p:spPr>
          <a:xfrm rot="0">
            <a:off x="10104043" y="6352747"/>
            <a:ext cx="5314882" cy="3581557"/>
          </a:xfrm>
          <a:prstGeom prst="rect">
            <a:avLst/>
          </a:prstGeom>
        </p:spPr>
        <p:txBody>
          <a:bodyPr anchor="t" rtlCol="false" tIns="0" lIns="0" bIns="0" rIns="0">
            <a:spAutoFit/>
          </a:bodyPr>
          <a:lstStyle/>
          <a:p>
            <a:pPr algn="ctr">
              <a:lnSpc>
                <a:spcPts val="4122"/>
              </a:lnSpc>
            </a:pPr>
            <a:r>
              <a:rPr lang="en-US" sz="2425" spc="67">
                <a:solidFill>
                  <a:srgbClr val="4F6A92"/>
                </a:solidFill>
                <a:latin typeface="Barlow Condensed"/>
                <a:ea typeface="Barlow Condensed"/>
                <a:cs typeface="Barlow Condensed"/>
                <a:sym typeface="Barlow Condensed"/>
              </a:rPr>
              <a:t>N22DCAT046 - Nhiệm vụ:</a:t>
            </a:r>
          </a:p>
          <a:p>
            <a:pPr algn="just">
              <a:lnSpc>
                <a:spcPts val="4122"/>
              </a:lnSpc>
            </a:pPr>
            <a:r>
              <a:rPr lang="en-US" sz="2425" spc="67">
                <a:solidFill>
                  <a:srgbClr val="4F6A92"/>
                </a:solidFill>
                <a:latin typeface="Barlow Condensed"/>
                <a:ea typeface="Barlow Condensed"/>
                <a:cs typeface="Barlow Condensed"/>
                <a:sym typeface="Barlow Condensed"/>
              </a:rPr>
              <a:t>- Lấy yêu cầu</a:t>
            </a:r>
          </a:p>
          <a:p>
            <a:pPr algn="just">
              <a:lnSpc>
                <a:spcPts val="4122"/>
              </a:lnSpc>
            </a:pPr>
            <a:r>
              <a:rPr lang="en-US" sz="2425" spc="67">
                <a:solidFill>
                  <a:srgbClr val="4F6A92"/>
                </a:solidFill>
                <a:latin typeface="Barlow Condensed"/>
                <a:ea typeface="Barlow Condensed"/>
                <a:cs typeface="Barlow Condensed"/>
                <a:sym typeface="Barlow Condensed"/>
              </a:rPr>
              <a:t>- Thiết kế giao diện</a:t>
            </a:r>
          </a:p>
          <a:p>
            <a:pPr algn="just">
              <a:lnSpc>
                <a:spcPts val="4122"/>
              </a:lnSpc>
            </a:pPr>
            <a:r>
              <a:rPr lang="en-US" sz="2425" spc="67">
                <a:solidFill>
                  <a:srgbClr val="4F6A92"/>
                </a:solidFill>
                <a:latin typeface="Barlow Condensed"/>
                <a:ea typeface="Barlow Condensed"/>
                <a:cs typeface="Barlow Condensed"/>
                <a:sym typeface="Barlow Condensed"/>
              </a:rPr>
              <a:t>- Lập trình frontend</a:t>
            </a:r>
          </a:p>
          <a:p>
            <a:pPr algn="just">
              <a:lnSpc>
                <a:spcPts val="4122"/>
              </a:lnSpc>
            </a:pPr>
            <a:r>
              <a:rPr lang="en-US" sz="2425" spc="67">
                <a:solidFill>
                  <a:srgbClr val="4F6A92"/>
                </a:solidFill>
                <a:latin typeface="Barlow Condensed"/>
                <a:ea typeface="Barlow Condensed"/>
                <a:cs typeface="Barlow Condensed"/>
                <a:sym typeface="Barlow Condensed"/>
              </a:rPr>
              <a:t>- Chức năng quản lý chuyên khoa</a:t>
            </a:r>
          </a:p>
          <a:p>
            <a:pPr algn="just">
              <a:lnSpc>
                <a:spcPts val="4122"/>
              </a:lnSpc>
            </a:pPr>
            <a:r>
              <a:rPr lang="en-US" sz="2425" spc="67">
                <a:solidFill>
                  <a:srgbClr val="4F6A92"/>
                </a:solidFill>
                <a:latin typeface="Barlow Condensed"/>
                <a:ea typeface="Barlow Condensed"/>
                <a:cs typeface="Barlow Condensed"/>
                <a:sym typeface="Barlow Condensed"/>
              </a:rPr>
              <a:t>- Chức năng chăm sóc khách hàng</a:t>
            </a:r>
          </a:p>
          <a:p>
            <a:pPr algn="just" marL="0" indent="0" lvl="1">
              <a:lnSpc>
                <a:spcPts val="4122"/>
              </a:lnSpc>
            </a:pPr>
            <a:r>
              <a:rPr lang="en-US" sz="2425" spc="67">
                <a:solidFill>
                  <a:srgbClr val="4F6A92"/>
                </a:solidFill>
                <a:latin typeface="Barlow Condensed"/>
                <a:ea typeface="Barlow Condensed"/>
                <a:cs typeface="Barlow Condensed"/>
                <a:sym typeface="Barlow Condensed"/>
              </a:rPr>
              <a:t>- Thực hiện kiểm thử phần mềm</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488434" y="1684088"/>
            <a:ext cx="6515062" cy="2607240"/>
          </a:xfrm>
          <a:custGeom>
            <a:avLst/>
            <a:gdLst/>
            <a:ahLst/>
            <a:cxnLst/>
            <a:rect r="r" b="b" t="t" l="l"/>
            <a:pathLst>
              <a:path h="2607240" w="6515062">
                <a:moveTo>
                  <a:pt x="0" y="0"/>
                </a:moveTo>
                <a:lnTo>
                  <a:pt x="6515062" y="0"/>
                </a:lnTo>
                <a:lnTo>
                  <a:pt x="6515062" y="2607240"/>
                </a:lnTo>
                <a:lnTo>
                  <a:pt x="0" y="2607240"/>
                </a:lnTo>
                <a:lnTo>
                  <a:pt x="0" y="0"/>
                </a:lnTo>
                <a:close/>
              </a:path>
            </a:pathLst>
          </a:custGeom>
          <a:blipFill>
            <a:blip r:embed="rId8"/>
            <a:stretch>
              <a:fillRect l="0" t="0" r="-73463" b="-118353"/>
            </a:stretch>
          </a:blipFill>
        </p:spPr>
      </p:sp>
      <p:sp>
        <p:nvSpPr>
          <p:cNvPr name="Freeform 16" id="16"/>
          <p:cNvSpPr/>
          <p:nvPr/>
        </p:nvSpPr>
        <p:spPr>
          <a:xfrm flipH="false" flipV="false" rot="0">
            <a:off x="9639662" y="4023436"/>
            <a:ext cx="6474358" cy="5932485"/>
          </a:xfrm>
          <a:custGeom>
            <a:avLst/>
            <a:gdLst/>
            <a:ahLst/>
            <a:cxnLst/>
            <a:rect r="r" b="b" t="t" l="l"/>
            <a:pathLst>
              <a:path h="5932485" w="6474358">
                <a:moveTo>
                  <a:pt x="0" y="0"/>
                </a:moveTo>
                <a:lnTo>
                  <a:pt x="6474358" y="0"/>
                </a:lnTo>
                <a:lnTo>
                  <a:pt x="6474358" y="5932485"/>
                </a:lnTo>
                <a:lnTo>
                  <a:pt x="0" y="5932485"/>
                </a:lnTo>
                <a:lnTo>
                  <a:pt x="0" y="0"/>
                </a:lnTo>
                <a:close/>
              </a:path>
            </a:pathLst>
          </a:custGeom>
          <a:blipFill>
            <a:blip r:embed="rId9"/>
            <a:stretch>
              <a:fillRect l="0" t="0" r="-4383" b="0"/>
            </a:stretch>
          </a:blipFill>
        </p:spPr>
      </p:sp>
      <p:sp>
        <p:nvSpPr>
          <p:cNvPr name="Freeform 17" id="17"/>
          <p:cNvSpPr/>
          <p:nvPr/>
        </p:nvSpPr>
        <p:spPr>
          <a:xfrm flipH="false" flipV="false" rot="0">
            <a:off x="9483422" y="5529933"/>
            <a:ext cx="8764596" cy="4425988"/>
          </a:xfrm>
          <a:custGeom>
            <a:avLst/>
            <a:gdLst/>
            <a:ahLst/>
            <a:cxnLst/>
            <a:rect r="r" b="b" t="t" l="l"/>
            <a:pathLst>
              <a:path h="4425988" w="8764596">
                <a:moveTo>
                  <a:pt x="0" y="0"/>
                </a:moveTo>
                <a:lnTo>
                  <a:pt x="8764597" y="0"/>
                </a:lnTo>
                <a:lnTo>
                  <a:pt x="8764597" y="4425988"/>
                </a:lnTo>
                <a:lnTo>
                  <a:pt x="0" y="4425988"/>
                </a:lnTo>
                <a:lnTo>
                  <a:pt x="0" y="0"/>
                </a:lnTo>
                <a:close/>
              </a:path>
            </a:pathLst>
          </a:custGeom>
          <a:blipFill>
            <a:blip r:embed="rId10"/>
            <a:stretch>
              <a:fillRect l="-11062" t="0" r="-11141" b="-24477"/>
            </a:stretch>
          </a:blipFill>
        </p:spPr>
      </p:sp>
      <p:sp>
        <p:nvSpPr>
          <p:cNvPr name="TextBox 18" id="18"/>
          <p:cNvSpPr txBox="true"/>
          <p:nvPr/>
        </p:nvSpPr>
        <p:spPr>
          <a:xfrm rot="0">
            <a:off x="2210566" y="1913733"/>
            <a:ext cx="6602058" cy="1073975"/>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 Xác nhận bệnh nhân mới:</a:t>
            </a:r>
          </a:p>
          <a:p>
            <a:pPr algn="ctr">
              <a:lnSpc>
                <a:spcPts val="4168"/>
              </a:lnSpc>
              <a:spcBef>
                <a:spcPct val="0"/>
              </a:spcBef>
            </a:pPr>
          </a:p>
        </p:txBody>
      </p:sp>
      <p:sp>
        <p:nvSpPr>
          <p:cNvPr name="TextBox 19" id="19"/>
          <p:cNvSpPr txBox="true"/>
          <p:nvPr/>
        </p:nvSpPr>
        <p:spPr>
          <a:xfrm rot="0">
            <a:off x="2549988" y="2854358"/>
            <a:ext cx="6933434" cy="6375773"/>
          </a:xfrm>
          <a:prstGeom prst="rect">
            <a:avLst/>
          </a:prstGeom>
        </p:spPr>
        <p:txBody>
          <a:bodyPr anchor="t" rtlCol="false" tIns="0" lIns="0" bIns="0" rIns="0">
            <a:spAutoFit/>
          </a:bodyPr>
          <a:lstStyle/>
          <a:p>
            <a:pPr algn="just">
              <a:lnSpc>
                <a:spcPts val="4240"/>
              </a:lnSpc>
            </a:pPr>
            <a:r>
              <a:rPr lang="en-US" b="true" sz="2494" spc="69">
                <a:solidFill>
                  <a:srgbClr val="4F6A92"/>
                </a:solidFill>
                <a:latin typeface="Barlow Condensed Bold"/>
                <a:ea typeface="Barlow Condensed Bold"/>
                <a:cs typeface="Barlow Condensed Bold"/>
                <a:sym typeface="Barlow Condensed Bold"/>
              </a:rPr>
              <a:t>1. Xác định statusId theo action:</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'pending': statusId = 3 (Chờ xác nhận)</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'confirmed': statusId = 1 (Đã xác nhận)</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'failed': statusId = 2 (Đã hủy)</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2. Cập nhật database:</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patient.update(data)</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Cập nhật lịch: schedule.update({ sumBooking })</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Tạo log: db.SupporterLog.create()</a:t>
            </a:r>
          </a:p>
          <a:p>
            <a:pPr algn="just">
              <a:lnSpc>
                <a:spcPts val="4240"/>
              </a:lnSpc>
            </a:pP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3. Gửi email thông báo:</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Success: transMailBookingSuccess</a:t>
            </a:r>
          </a:p>
          <a:p>
            <a:pPr algn="just">
              <a:lnSpc>
                <a:spcPts val="4240"/>
              </a:lnSpc>
            </a:pPr>
            <a:r>
              <a:rPr lang="en-US" b="true" sz="2494" spc="69">
                <a:solidFill>
                  <a:srgbClr val="4F6A92"/>
                </a:solidFill>
                <a:latin typeface="Barlow Condensed Bold"/>
                <a:ea typeface="Barlow Condensed Bold"/>
                <a:cs typeface="Barlow Condensed Bold"/>
                <a:sym typeface="Barlow Condensed Bold"/>
              </a:rPr>
              <a:t>   - Failed: transMailBookingFailed</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500076" y="2348614"/>
            <a:ext cx="7825147" cy="7324431"/>
          </a:xfrm>
          <a:custGeom>
            <a:avLst/>
            <a:gdLst/>
            <a:ahLst/>
            <a:cxnLst/>
            <a:rect r="r" b="b" t="t" l="l"/>
            <a:pathLst>
              <a:path h="7324431" w="7825147">
                <a:moveTo>
                  <a:pt x="0" y="0"/>
                </a:moveTo>
                <a:lnTo>
                  <a:pt x="7825148" y="0"/>
                </a:lnTo>
                <a:lnTo>
                  <a:pt x="7825148" y="7324431"/>
                </a:lnTo>
                <a:lnTo>
                  <a:pt x="0" y="7324431"/>
                </a:lnTo>
                <a:lnTo>
                  <a:pt x="0" y="0"/>
                </a:lnTo>
                <a:close/>
              </a:path>
            </a:pathLst>
          </a:custGeom>
          <a:blipFill>
            <a:blip r:embed="rId8"/>
            <a:stretch>
              <a:fillRect l="0" t="0" r="0" b="0"/>
            </a:stretch>
          </a:blipFill>
        </p:spPr>
      </p:sp>
      <p:sp>
        <p:nvSpPr>
          <p:cNvPr name="TextBox 16" id="16"/>
          <p:cNvSpPr txBox="true"/>
          <p:nvPr/>
        </p:nvSpPr>
        <p:spPr>
          <a:xfrm rot="0">
            <a:off x="2100815" y="1945895"/>
            <a:ext cx="7831781" cy="1073975"/>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 CHỨC NĂNG LOGIN/AUTHENTICATION</a:t>
            </a:r>
          </a:p>
          <a:p>
            <a:pPr algn="ctr">
              <a:lnSpc>
                <a:spcPts val="4168"/>
              </a:lnSpc>
              <a:spcBef>
                <a:spcPct val="0"/>
              </a:spcBef>
            </a:pPr>
          </a:p>
        </p:txBody>
      </p:sp>
      <p:sp>
        <p:nvSpPr>
          <p:cNvPr name="TextBox 17" id="17"/>
          <p:cNvSpPr txBox="true"/>
          <p:nvPr/>
        </p:nvSpPr>
        <p:spPr>
          <a:xfrm rot="0">
            <a:off x="317829" y="4889868"/>
            <a:ext cx="7096025" cy="21085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getLogin() - Hiển thị trang login</a:t>
            </a:r>
          </a:p>
          <a:p>
            <a:pPr algn="just">
              <a:lnSpc>
                <a:spcPts val="4240"/>
              </a:lnSpc>
            </a:pPr>
            <a:r>
              <a:rPr lang="en-US" sz="2494" spc="69">
                <a:solidFill>
                  <a:srgbClr val="4F6A92"/>
                </a:solidFill>
                <a:latin typeface="Barlow Condensed"/>
                <a:ea typeface="Barlow Condensed"/>
                <a:cs typeface="Barlow Condensed"/>
                <a:sym typeface="Barlow Condensed"/>
              </a:rPr>
              <a:t>2</a:t>
            </a:r>
            <a:r>
              <a:rPr lang="en-US" sz="2494" spc="69">
                <a:solidFill>
                  <a:srgbClr val="4F6A92"/>
                </a:solidFill>
                <a:latin typeface="Barlow Condensed"/>
                <a:ea typeface="Barlow Condensed"/>
                <a:cs typeface="Barlow Condensed"/>
                <a:sym typeface="Barlow Condensed"/>
              </a:rPr>
              <a:t>. getLogout() - Đăng xuất </a:t>
            </a:r>
          </a:p>
          <a:p>
            <a:pPr algn="just">
              <a:lnSpc>
                <a:spcPts val="4240"/>
              </a:lnSpc>
            </a:pPr>
            <a:r>
              <a:rPr lang="en-US" sz="2494" spc="69">
                <a:solidFill>
                  <a:srgbClr val="4F6A92"/>
                </a:solidFill>
                <a:latin typeface="Barlow Condensed"/>
                <a:ea typeface="Barlow Condensed"/>
                <a:cs typeface="Barlow Condensed"/>
                <a:sym typeface="Barlow Condensed"/>
              </a:rPr>
              <a:t>3</a:t>
            </a:r>
            <a:r>
              <a:rPr lang="en-US" sz="2494" spc="69">
                <a:solidFill>
                  <a:srgbClr val="4F6A92"/>
                </a:solidFill>
                <a:latin typeface="Barlow Condensed"/>
                <a:ea typeface="Barlow Condensed"/>
                <a:cs typeface="Barlow Condensed"/>
                <a:sym typeface="Barlow Condensed"/>
              </a:rPr>
              <a:t>. checkLoggedIn() - Middleware kiểm tra đăng nhập </a:t>
            </a:r>
          </a:p>
          <a:p>
            <a:pPr algn="just">
              <a:lnSpc>
                <a:spcPts val="4240"/>
              </a:lnSpc>
            </a:pPr>
            <a:r>
              <a:rPr lang="en-US" sz="2494" spc="69">
                <a:solidFill>
                  <a:srgbClr val="4F6A92"/>
                </a:solidFill>
                <a:latin typeface="Barlow Condensed"/>
                <a:ea typeface="Barlow Condensed"/>
                <a:cs typeface="Barlow Condensed"/>
                <a:sym typeface="Barlow Condensed"/>
              </a:rPr>
              <a:t>4</a:t>
            </a:r>
            <a:r>
              <a:rPr lang="en-US" sz="2494" spc="69">
                <a:solidFill>
                  <a:srgbClr val="4F6A92"/>
                </a:solidFill>
                <a:latin typeface="Barlow Condensed"/>
                <a:ea typeface="Barlow Condensed"/>
                <a:cs typeface="Barlow Condensed"/>
                <a:sym typeface="Barlow Condensed"/>
              </a:rPr>
              <a:t>. checkLoggedOut() - Middleware kiểm tra chưa đăng nhập </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005795" y="2829480"/>
            <a:ext cx="8721402" cy="1612401"/>
          </a:xfrm>
          <a:custGeom>
            <a:avLst/>
            <a:gdLst/>
            <a:ahLst/>
            <a:cxnLst/>
            <a:rect r="r" b="b" t="t" l="l"/>
            <a:pathLst>
              <a:path h="1612401" w="8721402">
                <a:moveTo>
                  <a:pt x="0" y="0"/>
                </a:moveTo>
                <a:lnTo>
                  <a:pt x="8721402" y="0"/>
                </a:lnTo>
                <a:lnTo>
                  <a:pt x="8721402" y="1612401"/>
                </a:lnTo>
                <a:lnTo>
                  <a:pt x="0" y="1612401"/>
                </a:lnTo>
                <a:lnTo>
                  <a:pt x="0" y="0"/>
                </a:lnTo>
                <a:close/>
              </a:path>
            </a:pathLst>
          </a:custGeom>
          <a:blipFill>
            <a:blip r:embed="rId8"/>
            <a:stretch>
              <a:fillRect l="0" t="0" r="-24132" b="0"/>
            </a:stretch>
          </a:blipFill>
        </p:spPr>
      </p:sp>
      <p:sp>
        <p:nvSpPr>
          <p:cNvPr name="Freeform 16" id="16"/>
          <p:cNvSpPr/>
          <p:nvPr/>
        </p:nvSpPr>
        <p:spPr>
          <a:xfrm flipH="false" flipV="false" rot="0">
            <a:off x="7755592" y="5508024"/>
            <a:ext cx="9221807" cy="1799517"/>
          </a:xfrm>
          <a:custGeom>
            <a:avLst/>
            <a:gdLst/>
            <a:ahLst/>
            <a:cxnLst/>
            <a:rect r="r" b="b" t="t" l="l"/>
            <a:pathLst>
              <a:path h="1799517" w="9221807">
                <a:moveTo>
                  <a:pt x="0" y="0"/>
                </a:moveTo>
                <a:lnTo>
                  <a:pt x="9221807" y="0"/>
                </a:lnTo>
                <a:lnTo>
                  <a:pt x="9221807" y="1799517"/>
                </a:lnTo>
                <a:lnTo>
                  <a:pt x="0" y="1799517"/>
                </a:lnTo>
                <a:lnTo>
                  <a:pt x="0" y="0"/>
                </a:lnTo>
                <a:close/>
              </a:path>
            </a:pathLst>
          </a:custGeom>
          <a:blipFill>
            <a:blip r:embed="rId9"/>
            <a:stretch>
              <a:fillRect l="0" t="0" r="-18463" b="0"/>
            </a:stretch>
          </a:blipFill>
        </p:spPr>
      </p:sp>
      <p:sp>
        <p:nvSpPr>
          <p:cNvPr name="Freeform 17" id="17"/>
          <p:cNvSpPr/>
          <p:nvPr/>
        </p:nvSpPr>
        <p:spPr>
          <a:xfrm flipH="false" flipV="false" rot="0">
            <a:off x="9390961" y="7419856"/>
            <a:ext cx="8897039" cy="2527845"/>
          </a:xfrm>
          <a:custGeom>
            <a:avLst/>
            <a:gdLst/>
            <a:ahLst/>
            <a:cxnLst/>
            <a:rect r="r" b="b" t="t" l="l"/>
            <a:pathLst>
              <a:path h="2527845" w="8897039">
                <a:moveTo>
                  <a:pt x="0" y="0"/>
                </a:moveTo>
                <a:lnTo>
                  <a:pt x="8897039" y="0"/>
                </a:lnTo>
                <a:lnTo>
                  <a:pt x="8897039" y="2527845"/>
                </a:lnTo>
                <a:lnTo>
                  <a:pt x="0" y="2527845"/>
                </a:lnTo>
                <a:lnTo>
                  <a:pt x="0" y="0"/>
                </a:lnTo>
                <a:close/>
              </a:path>
            </a:pathLst>
          </a:custGeom>
          <a:blipFill>
            <a:blip r:embed="rId10"/>
            <a:stretch>
              <a:fillRect l="0" t="0" r="-20220" b="0"/>
            </a:stretch>
          </a:blipFill>
        </p:spPr>
      </p:sp>
      <p:sp>
        <p:nvSpPr>
          <p:cNvPr name="TextBox 18" id="18"/>
          <p:cNvSpPr txBox="true"/>
          <p:nvPr/>
        </p:nvSpPr>
        <p:spPr>
          <a:xfrm rot="0">
            <a:off x="2100815" y="1945895"/>
            <a:ext cx="7831781" cy="550100"/>
          </a:xfrm>
          <a:prstGeom prst="rect">
            <a:avLst/>
          </a:prstGeom>
        </p:spPr>
        <p:txBody>
          <a:bodyPr anchor="t" rtlCol="false" tIns="0" lIns="0" bIns="0" rIns="0">
            <a:spAutoFit/>
          </a:bodyPr>
          <a:lstStyle/>
          <a:p>
            <a:pPr algn="ctr">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Password Reset System</a:t>
            </a:r>
          </a:p>
        </p:txBody>
      </p:sp>
      <p:sp>
        <p:nvSpPr>
          <p:cNvPr name="TextBox 19" id="19"/>
          <p:cNvSpPr txBox="true"/>
          <p:nvPr/>
        </p:nvSpPr>
        <p:spPr>
          <a:xfrm rot="0">
            <a:off x="2549988" y="2886521"/>
            <a:ext cx="6675307" cy="69091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handleForgotPassword() </a:t>
            </a:r>
          </a:p>
          <a:p>
            <a:pPr algn="just">
              <a:lnSpc>
                <a:spcPts val="4240"/>
              </a:lnSpc>
            </a:pPr>
            <a:r>
              <a:rPr lang="en-US" sz="2494" spc="69">
                <a:solidFill>
                  <a:srgbClr val="4F6A92"/>
                </a:solidFill>
                <a:latin typeface="Barlow Condensed"/>
                <a:ea typeface="Barlow Condensed"/>
                <a:cs typeface="Barlow Condensed"/>
                <a:sym typeface="Barlow Condensed"/>
              </a:rPr>
              <a:t>   - Kiểm tra email tồn tại</a:t>
            </a:r>
          </a:p>
          <a:p>
            <a:pPr algn="just">
              <a:lnSpc>
                <a:spcPts val="4240"/>
              </a:lnSpc>
            </a:pPr>
            <a:r>
              <a:rPr lang="en-US" sz="2494" spc="69">
                <a:solidFill>
                  <a:srgbClr val="4F6A92"/>
                </a:solidFill>
                <a:latin typeface="Barlow Condensed"/>
                <a:ea typeface="Barlow Condensed"/>
                <a:cs typeface="Barlow Condensed"/>
                <a:sym typeface="Barlow Condensed"/>
              </a:rPr>
              <a:t>   - Tạo reset token: crypto.randomBytes(32)</a:t>
            </a:r>
          </a:p>
          <a:p>
            <a:pPr algn="just">
              <a:lnSpc>
                <a:spcPts val="4240"/>
              </a:lnSpc>
            </a:pPr>
            <a:r>
              <a:rPr lang="en-US" sz="2494" spc="69">
                <a:solidFill>
                  <a:srgbClr val="4F6A92"/>
                </a:solidFill>
                <a:latin typeface="Barlow Condensed"/>
                <a:ea typeface="Barlow Condensed"/>
                <a:cs typeface="Barlow Condensed"/>
                <a:sym typeface="Barlow Condensed"/>
              </a:rPr>
              <a:t>   - Lưu vào db.PasswordReset</a:t>
            </a:r>
          </a:p>
          <a:p>
            <a:pPr algn="just">
              <a:lnSpc>
                <a:spcPts val="4240"/>
              </a:lnSpc>
            </a:pPr>
            <a:r>
              <a:rPr lang="en-US" sz="2494" spc="69">
                <a:solidFill>
                  <a:srgbClr val="4F6A92"/>
                </a:solidFill>
                <a:latin typeface="Barlow Condensed"/>
                <a:ea typeface="Barlow Condensed"/>
                <a:cs typeface="Barlow Condensed"/>
                <a:sym typeface="Barlow Condensed"/>
              </a:rPr>
              <a:t>   - Gửi email reset</a:t>
            </a:r>
          </a:p>
          <a:p>
            <a:pPr algn="just">
              <a:lnSpc>
                <a:spcPts val="4240"/>
              </a:lnSpc>
            </a:pPr>
            <a:r>
              <a:rPr lang="en-US" sz="2494" spc="69">
                <a:solidFill>
                  <a:srgbClr val="4F6A92"/>
                </a:solidFill>
                <a:latin typeface="Barlow Condensed"/>
                <a:ea typeface="Barlow Condensed"/>
                <a:cs typeface="Barlow Condensed"/>
                <a:sym typeface="Barlow Condensed"/>
              </a:rPr>
              <a:t>2</a:t>
            </a:r>
            <a:r>
              <a:rPr lang="en-US" sz="2494" spc="69">
                <a:solidFill>
                  <a:srgbClr val="4F6A92"/>
                </a:solidFill>
                <a:latin typeface="Barlow Condensed"/>
                <a:ea typeface="Barlow Condensed"/>
                <a:cs typeface="Barlow Condensed"/>
                <a:sym typeface="Barlow Condensed"/>
              </a:rPr>
              <a:t>. getResetPasswordPage() </a:t>
            </a:r>
          </a:p>
          <a:p>
            <a:pPr algn="just">
              <a:lnSpc>
                <a:spcPts val="4240"/>
              </a:lnSpc>
            </a:pPr>
            <a:r>
              <a:rPr lang="en-US" sz="2494" spc="69">
                <a:solidFill>
                  <a:srgbClr val="4F6A92"/>
                </a:solidFill>
                <a:latin typeface="Barlow Condensed"/>
                <a:ea typeface="Barlow Condensed"/>
                <a:cs typeface="Barlow Condensed"/>
                <a:sym typeface="Barlow Condensed"/>
              </a:rPr>
              <a:t>   - Validate token hợp lệ</a:t>
            </a:r>
          </a:p>
          <a:p>
            <a:pPr algn="just">
              <a:lnSpc>
                <a:spcPts val="4240"/>
              </a:lnSpc>
            </a:pPr>
            <a:r>
              <a:rPr lang="en-US" sz="2494" spc="69">
                <a:solidFill>
                  <a:srgbClr val="4F6A92"/>
                </a:solidFill>
                <a:latin typeface="Barlow Condensed"/>
                <a:ea typeface="Barlow Condensed"/>
                <a:cs typeface="Barlow Condensed"/>
                <a:sym typeface="Barlow Condensed"/>
              </a:rPr>
              <a:t>   - Kiểm tra expiry date</a:t>
            </a:r>
          </a:p>
          <a:p>
            <a:pPr algn="just">
              <a:lnSpc>
                <a:spcPts val="4240"/>
              </a:lnSpc>
            </a:pPr>
            <a:r>
              <a:rPr lang="en-US" sz="2494" spc="69">
                <a:solidFill>
                  <a:srgbClr val="4F6A92"/>
                </a:solidFill>
                <a:latin typeface="Barlow Condensed"/>
                <a:ea typeface="Barlow Condensed"/>
                <a:cs typeface="Barlow Condensed"/>
                <a:sym typeface="Barlow Condensed"/>
              </a:rPr>
              <a:t>3</a:t>
            </a:r>
            <a:r>
              <a:rPr lang="en-US" sz="2494" spc="69">
                <a:solidFill>
                  <a:srgbClr val="4F6A92"/>
                </a:solidFill>
                <a:latin typeface="Barlow Condensed"/>
                <a:ea typeface="Barlow Condensed"/>
                <a:cs typeface="Barlow Condensed"/>
                <a:sym typeface="Barlow Condensed"/>
              </a:rPr>
              <a:t>. handleResetPassword() </a:t>
            </a:r>
          </a:p>
          <a:p>
            <a:pPr algn="just">
              <a:lnSpc>
                <a:spcPts val="4240"/>
              </a:lnSpc>
            </a:pPr>
            <a:r>
              <a:rPr lang="en-US" sz="2494" spc="69">
                <a:solidFill>
                  <a:srgbClr val="4F6A92"/>
                </a:solidFill>
                <a:latin typeface="Barlow Condensed"/>
                <a:ea typeface="Barlow Condensed"/>
                <a:cs typeface="Barlow Condensed"/>
                <a:sym typeface="Barlow Condensed"/>
              </a:rPr>
              <a:t>   - Validate new password</a:t>
            </a:r>
          </a:p>
          <a:p>
            <a:pPr algn="just">
              <a:lnSpc>
                <a:spcPts val="4240"/>
              </a:lnSpc>
            </a:pPr>
            <a:r>
              <a:rPr lang="en-US" sz="2494" spc="69">
                <a:solidFill>
                  <a:srgbClr val="4F6A92"/>
                </a:solidFill>
                <a:latin typeface="Barlow Condensed"/>
                <a:ea typeface="Barlow Condensed"/>
                <a:cs typeface="Barlow Condensed"/>
                <a:sym typeface="Barlow Condensed"/>
              </a:rPr>
              <a:t>   - Hash password: bcrypt.hashSync(newPassword, 10)</a:t>
            </a:r>
          </a:p>
          <a:p>
            <a:pPr algn="just">
              <a:lnSpc>
                <a:spcPts val="4240"/>
              </a:lnSpc>
            </a:pPr>
            <a:r>
              <a:rPr lang="en-US" sz="2494" spc="69">
                <a:solidFill>
                  <a:srgbClr val="4F6A92"/>
                </a:solidFill>
                <a:latin typeface="Barlow Condensed"/>
                <a:ea typeface="Barlow Condensed"/>
                <a:cs typeface="Barlow Condensed"/>
                <a:sym typeface="Barlow Condensed"/>
              </a:rPr>
              <a:t>   - Update user.password</a:t>
            </a:r>
          </a:p>
          <a:p>
            <a:pPr algn="just">
              <a:lnSpc>
                <a:spcPts val="4240"/>
              </a:lnSpc>
            </a:pPr>
            <a:r>
              <a:rPr lang="en-US" sz="2494" spc="69">
                <a:solidFill>
                  <a:srgbClr val="4F6A92"/>
                </a:solidFill>
                <a:latin typeface="Barlow Condensed"/>
                <a:ea typeface="Barlow Condensed"/>
                <a:cs typeface="Barlow Condensed"/>
                <a:sym typeface="Barlow Condensed"/>
              </a:rPr>
              <a:t>   - Mark token as used</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7696756" y="3087209"/>
            <a:ext cx="9251307" cy="5887019"/>
          </a:xfrm>
          <a:custGeom>
            <a:avLst/>
            <a:gdLst/>
            <a:ahLst/>
            <a:cxnLst/>
            <a:rect r="r" b="b" t="t" l="l"/>
            <a:pathLst>
              <a:path h="5887019" w="9251307">
                <a:moveTo>
                  <a:pt x="0" y="0"/>
                </a:moveTo>
                <a:lnTo>
                  <a:pt x="9251307" y="0"/>
                </a:lnTo>
                <a:lnTo>
                  <a:pt x="9251307" y="5887020"/>
                </a:lnTo>
                <a:lnTo>
                  <a:pt x="0" y="5887020"/>
                </a:lnTo>
                <a:lnTo>
                  <a:pt x="0" y="0"/>
                </a:lnTo>
                <a:close/>
              </a:path>
            </a:pathLst>
          </a:custGeom>
          <a:blipFill>
            <a:blip r:embed="rId8"/>
            <a:stretch>
              <a:fillRect l="0" t="-26110" r="0" b="0"/>
            </a:stretch>
          </a:blipFill>
        </p:spPr>
      </p:sp>
      <p:sp>
        <p:nvSpPr>
          <p:cNvPr name="TextBox 16" id="16"/>
          <p:cNvSpPr txBox="true"/>
          <p:nvPr/>
        </p:nvSpPr>
        <p:spPr>
          <a:xfrm rot="0">
            <a:off x="2100815" y="1945895"/>
            <a:ext cx="7831781" cy="550100"/>
          </a:xfrm>
          <a:prstGeom prst="rect">
            <a:avLst/>
          </a:prstGeom>
        </p:spPr>
        <p:txBody>
          <a:bodyPr anchor="t" rtlCol="false" tIns="0" lIns="0" bIns="0" rIns="0">
            <a:spAutoFit/>
          </a:bodyPr>
          <a:lstStyle/>
          <a:p>
            <a:pPr algn="ctr">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Authentication Service</a:t>
            </a:r>
          </a:p>
        </p:txBody>
      </p:sp>
      <p:sp>
        <p:nvSpPr>
          <p:cNvPr name="TextBox 17" id="17"/>
          <p:cNvSpPr txBox="true"/>
          <p:nvPr/>
        </p:nvSpPr>
        <p:spPr>
          <a:xfrm rot="0">
            <a:off x="2468693" y="3502330"/>
            <a:ext cx="6675307" cy="15751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a:t>
            </a:r>
            <a:r>
              <a:rPr lang="en-US" sz="2494" spc="69">
                <a:solidFill>
                  <a:srgbClr val="4F6A92"/>
                </a:solidFill>
                <a:latin typeface="Barlow Condensed"/>
                <a:ea typeface="Barlow Condensed"/>
                <a:cs typeface="Barlow Condensed"/>
                <a:sym typeface="Barlow Condensed"/>
              </a:rPr>
              <a:t>. verifyAccount() - Xác thực tài khoản</a:t>
            </a:r>
          </a:p>
          <a:p>
            <a:pPr algn="just">
              <a:lnSpc>
                <a:spcPts val="4240"/>
              </a:lnSpc>
            </a:pPr>
            <a:r>
              <a:rPr lang="en-US" sz="2494" spc="69">
                <a:solidFill>
                  <a:srgbClr val="4F6A92"/>
                </a:solidFill>
                <a:latin typeface="Barlow Condensed"/>
                <a:ea typeface="Barlow Condensed"/>
                <a:cs typeface="Barlow Condensed"/>
                <a:sym typeface="Barlow Condensed"/>
              </a:rPr>
              <a:t>.2 resetPassword() - Reset mật khẩu</a:t>
            </a:r>
          </a:p>
          <a:p>
            <a:pPr algn="just">
              <a:lnSpc>
                <a:spcPts val="4240"/>
              </a:lnSpc>
            </a:pPr>
            <a:r>
              <a:rPr lang="en-US" sz="2494" spc="69">
                <a:solidFill>
                  <a:srgbClr val="4F6A92"/>
                </a:solidFill>
                <a:latin typeface="Barlow Condensed"/>
                <a:ea typeface="Barlow Condensed"/>
                <a:cs typeface="Barlow Condensed"/>
                <a:sym typeface="Barlow Condensed"/>
              </a:rPr>
              <a:t>3</a:t>
            </a:r>
            <a:r>
              <a:rPr lang="en-US" sz="2494" spc="69">
                <a:solidFill>
                  <a:srgbClr val="4F6A92"/>
                </a:solidFill>
                <a:latin typeface="Barlow Condensed"/>
                <a:ea typeface="Barlow Condensed"/>
                <a:cs typeface="Barlow Condensed"/>
                <a:sym typeface="Barlow Condensed"/>
              </a:rPr>
              <a:t>. setNewPassword() - Đặt mật khẩu mới</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692348" y="2274649"/>
            <a:ext cx="11301259" cy="3969567"/>
          </a:xfrm>
          <a:custGeom>
            <a:avLst/>
            <a:gdLst/>
            <a:ahLst/>
            <a:cxnLst/>
            <a:rect r="r" b="b" t="t" l="l"/>
            <a:pathLst>
              <a:path h="3969567" w="11301259">
                <a:moveTo>
                  <a:pt x="0" y="0"/>
                </a:moveTo>
                <a:lnTo>
                  <a:pt x="11301259" y="0"/>
                </a:lnTo>
                <a:lnTo>
                  <a:pt x="11301259" y="3969568"/>
                </a:lnTo>
                <a:lnTo>
                  <a:pt x="0" y="3969568"/>
                </a:lnTo>
                <a:lnTo>
                  <a:pt x="0" y="0"/>
                </a:lnTo>
                <a:close/>
              </a:path>
            </a:pathLst>
          </a:custGeom>
          <a:blipFill>
            <a:blip r:embed="rId8"/>
            <a:stretch>
              <a:fillRect l="0" t="0" r="0" b="0"/>
            </a:stretch>
          </a:blipFill>
        </p:spPr>
      </p:sp>
      <p:sp>
        <p:nvSpPr>
          <p:cNvPr name="Freeform 16" id="16"/>
          <p:cNvSpPr/>
          <p:nvPr/>
        </p:nvSpPr>
        <p:spPr>
          <a:xfrm flipH="false" flipV="false" rot="0">
            <a:off x="7077974" y="5527584"/>
            <a:ext cx="8167019" cy="4338729"/>
          </a:xfrm>
          <a:custGeom>
            <a:avLst/>
            <a:gdLst/>
            <a:ahLst/>
            <a:cxnLst/>
            <a:rect r="r" b="b" t="t" l="l"/>
            <a:pathLst>
              <a:path h="4338729" w="8167019">
                <a:moveTo>
                  <a:pt x="0" y="0"/>
                </a:moveTo>
                <a:lnTo>
                  <a:pt x="8167019" y="0"/>
                </a:lnTo>
                <a:lnTo>
                  <a:pt x="8167019" y="4338728"/>
                </a:lnTo>
                <a:lnTo>
                  <a:pt x="0" y="4338728"/>
                </a:lnTo>
                <a:lnTo>
                  <a:pt x="0" y="0"/>
                </a:lnTo>
                <a:close/>
              </a:path>
            </a:pathLst>
          </a:custGeom>
          <a:blipFill>
            <a:blip r:embed="rId9"/>
            <a:stretch>
              <a:fillRect l="0" t="0" r="0" b="0"/>
            </a:stretch>
          </a:blipFill>
        </p:spPr>
      </p:sp>
      <p:sp>
        <p:nvSpPr>
          <p:cNvPr name="TextBox 17" id="17"/>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 QUẢN LÝ PHÒNG KHÁM</a:t>
            </a:r>
          </a:p>
          <a:p>
            <a:pPr algn="ctr">
              <a:lnSpc>
                <a:spcPts val="4168"/>
              </a:lnSpc>
              <a:spcBef>
                <a:spcPct val="0"/>
              </a:spcBef>
            </a:pPr>
          </a:p>
        </p:txBody>
      </p:sp>
      <p:sp>
        <p:nvSpPr>
          <p:cNvPr name="TextBox 18" id="18"/>
          <p:cNvSpPr txBox="true"/>
          <p:nvPr/>
        </p:nvSpPr>
        <p:spPr>
          <a:xfrm rot="0">
            <a:off x="2210566" y="3026996"/>
            <a:ext cx="4617885" cy="53089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Cấu trúc:</a:t>
            </a:r>
          </a:p>
          <a:p>
            <a:pPr algn="just">
              <a:lnSpc>
                <a:spcPts val="4240"/>
              </a:lnSpc>
            </a:pPr>
            <a:r>
              <a:rPr lang="en-US" sz="2494" spc="69">
                <a:solidFill>
                  <a:srgbClr val="4F6A92"/>
                </a:solidFill>
                <a:latin typeface="Barlow Condensed"/>
                <a:ea typeface="Barlow Condensed"/>
                <a:cs typeface="Barlow Condensed"/>
                <a:sym typeface="Barlow Condensed"/>
              </a:rPr>
              <a:t>Clinic Model: {</a:t>
            </a:r>
          </a:p>
          <a:p>
            <a:pPr algn="just">
              <a:lnSpc>
                <a:spcPts val="4240"/>
              </a:lnSpc>
            </a:pPr>
            <a:r>
              <a:rPr lang="en-US" sz="2494" spc="69">
                <a:solidFill>
                  <a:srgbClr val="4F6A92"/>
                </a:solidFill>
                <a:latin typeface="Barlow Condensed"/>
                <a:ea typeface="Barlow Condensed"/>
                <a:cs typeface="Barlow Condensed"/>
                <a:sym typeface="Barlow Condensed"/>
              </a:rPr>
              <a:t> name: DataTypes.STRING,</a:t>
            </a:r>
          </a:p>
          <a:p>
            <a:pPr algn="just">
              <a:lnSpc>
                <a:spcPts val="4240"/>
              </a:lnSpc>
            </a:pPr>
            <a:r>
              <a:rPr lang="en-US" sz="2494" spc="69">
                <a:solidFill>
                  <a:srgbClr val="4F6A92"/>
                </a:solidFill>
                <a:latin typeface="Barlow Condensed"/>
                <a:ea typeface="Barlow Condensed"/>
                <a:cs typeface="Barlow Condensed"/>
                <a:sym typeface="Barlow Condensed"/>
              </a:rPr>
              <a:t> address: DataTypes.TEXT,</a:t>
            </a:r>
          </a:p>
          <a:p>
            <a:pPr algn="just">
              <a:lnSpc>
                <a:spcPts val="4240"/>
              </a:lnSpc>
            </a:pPr>
            <a:r>
              <a:rPr lang="en-US" sz="2494" spc="69">
                <a:solidFill>
                  <a:srgbClr val="4F6A92"/>
                </a:solidFill>
                <a:latin typeface="Barlow Condensed"/>
                <a:ea typeface="Barlow Condensed"/>
                <a:cs typeface="Barlow Condensed"/>
                <a:sym typeface="Barlow Condensed"/>
              </a:rPr>
              <a:t> phone: DataTypes.STRING,</a:t>
            </a:r>
          </a:p>
          <a:p>
            <a:pPr algn="just">
              <a:lnSpc>
                <a:spcPts val="4240"/>
              </a:lnSpc>
            </a:pPr>
            <a:r>
              <a:rPr lang="en-US" sz="2494" spc="69">
                <a:solidFill>
                  <a:srgbClr val="4F6A92"/>
                </a:solidFill>
                <a:latin typeface="Barlow Condensed"/>
                <a:ea typeface="Barlow Condensed"/>
                <a:cs typeface="Barlow Condensed"/>
                <a:sym typeface="Barlow Condensed"/>
              </a:rPr>
              <a:t> image: DataTypes.STRING,</a:t>
            </a:r>
          </a:p>
          <a:p>
            <a:pPr algn="just">
              <a:lnSpc>
                <a:spcPts val="4240"/>
              </a:lnSpc>
            </a:pPr>
            <a:r>
              <a:rPr lang="en-US" sz="2494" spc="69">
                <a:solidFill>
                  <a:srgbClr val="4F6A92"/>
                </a:solidFill>
                <a:latin typeface="Barlow Condensed"/>
                <a:ea typeface="Barlow Condensed"/>
                <a:cs typeface="Barlow Condensed"/>
                <a:sym typeface="Barlow Condensed"/>
              </a:rPr>
              <a:t> contentHTML: DataTypes.TEXT,</a:t>
            </a:r>
          </a:p>
          <a:p>
            <a:pPr algn="just">
              <a:lnSpc>
                <a:spcPts val="4240"/>
              </a:lnSpc>
            </a:pPr>
            <a:r>
              <a:rPr lang="en-US" sz="2494" spc="69">
                <a:solidFill>
                  <a:srgbClr val="4F6A92"/>
                </a:solidFill>
                <a:latin typeface="Barlow Condensed"/>
                <a:ea typeface="Barlow Condensed"/>
                <a:cs typeface="Barlow Condensed"/>
                <a:sym typeface="Barlow Condensed"/>
              </a:rPr>
              <a:t> contentMarkdown: DataTypes.TEXT</a:t>
            </a:r>
          </a:p>
          <a:p>
            <a:pPr algn="just">
              <a:lnSpc>
                <a:spcPts val="4240"/>
              </a:lnSpc>
            </a:pPr>
            <a:r>
              <a:rPr lang="en-US" sz="2494" spc="69">
                <a:solidFill>
                  <a:srgbClr val="4F6A92"/>
                </a:solidFill>
                <a:latin typeface="Barlow Condensed"/>
                <a:ea typeface="Barlow Condensed"/>
                <a:cs typeface="Barlow Condensed"/>
                <a:sym typeface="Barlow Condensed"/>
              </a:rPr>
              <a:t>}</a:t>
            </a:r>
          </a:p>
          <a:p>
            <a:pPr algn="just">
              <a:lnSpc>
                <a:spcPts val="4240"/>
              </a:lnSpc>
            </a:pP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953571" y="1747276"/>
            <a:ext cx="9103334" cy="2284649"/>
          </a:xfrm>
          <a:custGeom>
            <a:avLst/>
            <a:gdLst/>
            <a:ahLst/>
            <a:cxnLst/>
            <a:rect r="r" b="b" t="t" l="l"/>
            <a:pathLst>
              <a:path h="2284649" w="9103334">
                <a:moveTo>
                  <a:pt x="0" y="0"/>
                </a:moveTo>
                <a:lnTo>
                  <a:pt x="9103334" y="0"/>
                </a:lnTo>
                <a:lnTo>
                  <a:pt x="9103334" y="2284649"/>
                </a:lnTo>
                <a:lnTo>
                  <a:pt x="0" y="2284649"/>
                </a:lnTo>
                <a:lnTo>
                  <a:pt x="0" y="0"/>
                </a:lnTo>
                <a:close/>
              </a:path>
            </a:pathLst>
          </a:custGeom>
          <a:blipFill>
            <a:blip r:embed="rId8"/>
            <a:stretch>
              <a:fillRect l="0" t="-25877" r="-18963" b="0"/>
            </a:stretch>
          </a:blipFill>
        </p:spPr>
      </p:sp>
      <p:sp>
        <p:nvSpPr>
          <p:cNvPr name="Freeform 16" id="16"/>
          <p:cNvSpPr/>
          <p:nvPr/>
        </p:nvSpPr>
        <p:spPr>
          <a:xfrm flipH="false" flipV="false" rot="0">
            <a:off x="6953571" y="3305621"/>
            <a:ext cx="8330154" cy="3001470"/>
          </a:xfrm>
          <a:custGeom>
            <a:avLst/>
            <a:gdLst/>
            <a:ahLst/>
            <a:cxnLst/>
            <a:rect r="r" b="b" t="t" l="l"/>
            <a:pathLst>
              <a:path h="3001470" w="8330154">
                <a:moveTo>
                  <a:pt x="0" y="0"/>
                </a:moveTo>
                <a:lnTo>
                  <a:pt x="8330155" y="0"/>
                </a:lnTo>
                <a:lnTo>
                  <a:pt x="8330155" y="3001470"/>
                </a:lnTo>
                <a:lnTo>
                  <a:pt x="0" y="3001470"/>
                </a:lnTo>
                <a:lnTo>
                  <a:pt x="0" y="0"/>
                </a:lnTo>
                <a:close/>
              </a:path>
            </a:pathLst>
          </a:custGeom>
          <a:blipFill>
            <a:blip r:embed="rId9"/>
            <a:stretch>
              <a:fillRect l="0" t="0" r="0" b="-3047"/>
            </a:stretch>
          </a:blipFill>
        </p:spPr>
      </p:sp>
      <p:sp>
        <p:nvSpPr>
          <p:cNvPr name="Freeform 17" id="17"/>
          <p:cNvSpPr/>
          <p:nvPr/>
        </p:nvSpPr>
        <p:spPr>
          <a:xfrm flipH="false" flipV="false" rot="0">
            <a:off x="5646804" y="6119237"/>
            <a:ext cx="11301259" cy="3417731"/>
          </a:xfrm>
          <a:custGeom>
            <a:avLst/>
            <a:gdLst/>
            <a:ahLst/>
            <a:cxnLst/>
            <a:rect r="r" b="b" t="t" l="l"/>
            <a:pathLst>
              <a:path h="3417731" w="11301259">
                <a:moveTo>
                  <a:pt x="0" y="0"/>
                </a:moveTo>
                <a:lnTo>
                  <a:pt x="11301259" y="0"/>
                </a:lnTo>
                <a:lnTo>
                  <a:pt x="11301259" y="3417731"/>
                </a:lnTo>
                <a:lnTo>
                  <a:pt x="0" y="3417731"/>
                </a:lnTo>
                <a:lnTo>
                  <a:pt x="0" y="0"/>
                </a:lnTo>
                <a:close/>
              </a:path>
            </a:pathLst>
          </a:custGeom>
          <a:blipFill>
            <a:blip r:embed="rId10"/>
            <a:stretch>
              <a:fillRect l="0" t="0" r="0" b="-52932"/>
            </a:stretch>
          </a:blipFill>
        </p:spPr>
      </p:sp>
      <p:sp>
        <p:nvSpPr>
          <p:cNvPr name="TextBox 18" id="18"/>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 QUẢN LÝ PHÒNG KHÁM</a:t>
            </a:r>
          </a:p>
          <a:p>
            <a:pPr algn="ctr">
              <a:lnSpc>
                <a:spcPts val="4168"/>
              </a:lnSpc>
              <a:spcBef>
                <a:spcPct val="0"/>
              </a:spcBef>
            </a:pPr>
          </a:p>
        </p:txBody>
      </p:sp>
      <p:sp>
        <p:nvSpPr>
          <p:cNvPr name="TextBox 19" id="19"/>
          <p:cNvSpPr txBox="true"/>
          <p:nvPr/>
        </p:nvSpPr>
        <p:spPr>
          <a:xfrm rot="0">
            <a:off x="391283" y="5186129"/>
            <a:ext cx="5611123" cy="26419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getManage</a:t>
            </a:r>
            <a:r>
              <a:rPr lang="en-US" sz="2494" spc="69">
                <a:solidFill>
                  <a:srgbClr val="4F6A92"/>
                </a:solidFill>
                <a:latin typeface="Barlow Condensed"/>
                <a:ea typeface="Barlow Condensed"/>
                <a:cs typeface="Barlow Condensed"/>
                <a:sym typeface="Barlow Condensed"/>
              </a:rPr>
              <a:t>Clinics() - Hiển thị danh sách</a:t>
            </a:r>
          </a:p>
          <a:p>
            <a:pPr algn="just">
              <a:lnSpc>
                <a:spcPts val="4240"/>
              </a:lnSpc>
            </a:pPr>
            <a:r>
              <a:rPr lang="en-US" sz="2494" spc="69">
                <a:solidFill>
                  <a:srgbClr val="4F6A92"/>
                </a:solidFill>
                <a:latin typeface="Barlow Condensed"/>
                <a:ea typeface="Barlow Condensed"/>
                <a:cs typeface="Barlow Condensed"/>
                <a:sym typeface="Barlow Condensed"/>
              </a:rPr>
              <a:t>2. getCreateClinic() - Form tạo mới</a:t>
            </a:r>
          </a:p>
          <a:p>
            <a:pPr algn="just">
              <a:lnSpc>
                <a:spcPts val="4240"/>
              </a:lnSpc>
            </a:pPr>
            <a:r>
              <a:rPr lang="en-US" sz="2494" spc="69">
                <a:solidFill>
                  <a:srgbClr val="4F6A92"/>
                </a:solidFill>
                <a:latin typeface="Barlow Condensed"/>
                <a:ea typeface="Barlow Condensed"/>
                <a:cs typeface="Barlow Condensed"/>
                <a:sym typeface="Barlow Condensed"/>
              </a:rPr>
              <a:t>3. postCreateClinic() - Xử lý tạo clinic</a:t>
            </a:r>
          </a:p>
          <a:p>
            <a:pPr algn="just">
              <a:lnSpc>
                <a:spcPts val="4240"/>
              </a:lnSpc>
            </a:pPr>
            <a:r>
              <a:rPr lang="en-US" sz="2494" spc="69">
                <a:solidFill>
                  <a:srgbClr val="4F6A92"/>
                </a:solidFill>
                <a:latin typeface="Barlow Condensed"/>
                <a:ea typeface="Barlow Condensed"/>
                <a:cs typeface="Barlow Condensed"/>
                <a:sym typeface="Barlow Condensed"/>
              </a:rPr>
              <a:t>4. deleteClinicById() - Xóa clinic</a:t>
            </a:r>
          </a:p>
          <a:p>
            <a:pPr algn="just">
              <a:lnSpc>
                <a:spcPts val="4240"/>
              </a:lnSpc>
            </a:pPr>
            <a:r>
              <a:rPr lang="en-US" sz="2494" spc="69" strike="noStrike" u="none">
                <a:solidFill>
                  <a:srgbClr val="4F6A92"/>
                </a:solidFill>
                <a:latin typeface="Barlow Condensed"/>
                <a:ea typeface="Barlow Condensed"/>
                <a:cs typeface="Barlow Condensed"/>
                <a:sym typeface="Barlow Condensed"/>
              </a:rPr>
              <a:t>5. updateClinic(data) - Cập nhật clinic</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493371" y="5119737"/>
            <a:ext cx="11301259" cy="4562883"/>
          </a:xfrm>
          <a:custGeom>
            <a:avLst/>
            <a:gdLst/>
            <a:ahLst/>
            <a:cxnLst/>
            <a:rect r="r" b="b" t="t" l="l"/>
            <a:pathLst>
              <a:path h="4562883" w="11301259">
                <a:moveTo>
                  <a:pt x="0" y="0"/>
                </a:moveTo>
                <a:lnTo>
                  <a:pt x="11301258" y="0"/>
                </a:lnTo>
                <a:lnTo>
                  <a:pt x="11301258" y="4562883"/>
                </a:lnTo>
                <a:lnTo>
                  <a:pt x="0" y="4562883"/>
                </a:lnTo>
                <a:lnTo>
                  <a:pt x="0" y="0"/>
                </a:lnTo>
                <a:close/>
              </a:path>
            </a:pathLst>
          </a:custGeom>
          <a:blipFill>
            <a:blip r:embed="rId8"/>
            <a:stretch>
              <a:fillRect l="0" t="0" r="0" b="0"/>
            </a:stretch>
          </a:blipFill>
        </p:spPr>
      </p:sp>
      <p:sp>
        <p:nvSpPr>
          <p:cNvPr name="Freeform 16" id="16"/>
          <p:cNvSpPr/>
          <p:nvPr/>
        </p:nvSpPr>
        <p:spPr>
          <a:xfrm flipH="false" flipV="false" rot="0">
            <a:off x="8395441" y="2088429"/>
            <a:ext cx="9693159" cy="2373264"/>
          </a:xfrm>
          <a:custGeom>
            <a:avLst/>
            <a:gdLst/>
            <a:ahLst/>
            <a:cxnLst/>
            <a:rect r="r" b="b" t="t" l="l"/>
            <a:pathLst>
              <a:path h="2373264" w="9693159">
                <a:moveTo>
                  <a:pt x="0" y="0"/>
                </a:moveTo>
                <a:lnTo>
                  <a:pt x="9693159" y="0"/>
                </a:lnTo>
                <a:lnTo>
                  <a:pt x="9693159" y="2373265"/>
                </a:lnTo>
                <a:lnTo>
                  <a:pt x="0" y="2373265"/>
                </a:lnTo>
                <a:lnTo>
                  <a:pt x="0" y="0"/>
                </a:lnTo>
                <a:close/>
              </a:path>
            </a:pathLst>
          </a:custGeom>
          <a:blipFill>
            <a:blip r:embed="rId9"/>
            <a:stretch>
              <a:fillRect l="0" t="0" r="-16590" b="0"/>
            </a:stretch>
          </a:blipFill>
        </p:spPr>
      </p:sp>
      <p:sp>
        <p:nvSpPr>
          <p:cNvPr name="TextBox 17" id="17"/>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 QUẢN LÝ PHÒNG KHÁM</a:t>
            </a:r>
          </a:p>
          <a:p>
            <a:pPr algn="ctr">
              <a:lnSpc>
                <a:spcPts val="4168"/>
              </a:lnSpc>
              <a:spcBef>
                <a:spcPct val="0"/>
              </a:spcBef>
            </a:pPr>
          </a:p>
        </p:txBody>
      </p:sp>
      <p:sp>
        <p:nvSpPr>
          <p:cNvPr name="TextBox 18" id="18"/>
          <p:cNvSpPr txBox="true"/>
          <p:nvPr/>
        </p:nvSpPr>
        <p:spPr>
          <a:xfrm rot="0">
            <a:off x="2549988" y="2886521"/>
            <a:ext cx="5611123" cy="15751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Phòng khám được hiển thị từ trang homepage, dễ dàng truy cập, bên trong hiển thị thông tin và bác sĩ làm việc tại phòng khám này.</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144000" y="2838356"/>
            <a:ext cx="8412580" cy="5845422"/>
          </a:xfrm>
          <a:custGeom>
            <a:avLst/>
            <a:gdLst/>
            <a:ahLst/>
            <a:cxnLst/>
            <a:rect r="r" b="b" t="t" l="l"/>
            <a:pathLst>
              <a:path h="5845422" w="8412580">
                <a:moveTo>
                  <a:pt x="0" y="0"/>
                </a:moveTo>
                <a:lnTo>
                  <a:pt x="8412580" y="0"/>
                </a:lnTo>
                <a:lnTo>
                  <a:pt x="8412580" y="5845422"/>
                </a:lnTo>
                <a:lnTo>
                  <a:pt x="0" y="5845422"/>
                </a:lnTo>
                <a:lnTo>
                  <a:pt x="0" y="0"/>
                </a:lnTo>
                <a:close/>
              </a:path>
            </a:pathLst>
          </a:custGeom>
          <a:blipFill>
            <a:blip r:embed="rId8"/>
            <a:stretch>
              <a:fillRect l="0" t="0" r="-2559" b="0"/>
            </a:stretch>
          </a:blipFill>
        </p:spPr>
      </p:sp>
      <p:sp>
        <p:nvSpPr>
          <p:cNvPr name="Freeform 16" id="16"/>
          <p:cNvSpPr/>
          <p:nvPr/>
        </p:nvSpPr>
        <p:spPr>
          <a:xfrm flipH="false" flipV="false" rot="0">
            <a:off x="387772" y="5613504"/>
            <a:ext cx="8561934" cy="3644796"/>
          </a:xfrm>
          <a:custGeom>
            <a:avLst/>
            <a:gdLst/>
            <a:ahLst/>
            <a:cxnLst/>
            <a:rect r="r" b="b" t="t" l="l"/>
            <a:pathLst>
              <a:path h="3644796" w="8561934">
                <a:moveTo>
                  <a:pt x="0" y="0"/>
                </a:moveTo>
                <a:lnTo>
                  <a:pt x="8561934" y="0"/>
                </a:lnTo>
                <a:lnTo>
                  <a:pt x="8561934" y="3644796"/>
                </a:lnTo>
                <a:lnTo>
                  <a:pt x="0" y="3644796"/>
                </a:lnTo>
                <a:lnTo>
                  <a:pt x="0" y="0"/>
                </a:lnTo>
                <a:close/>
              </a:path>
            </a:pathLst>
          </a:custGeom>
          <a:blipFill>
            <a:blip r:embed="rId9"/>
            <a:stretch>
              <a:fillRect l="-11002" t="-57745" r="-20991" b="0"/>
            </a:stretch>
          </a:blipFill>
        </p:spPr>
      </p:sp>
      <p:sp>
        <p:nvSpPr>
          <p:cNvPr name="TextBox 17" id="17"/>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CHỨC NĂNG TÌM KIẾM</a:t>
            </a:r>
          </a:p>
          <a:p>
            <a:pPr algn="ctr">
              <a:lnSpc>
                <a:spcPts val="4168"/>
              </a:lnSpc>
              <a:spcBef>
                <a:spcPct val="0"/>
              </a:spcBef>
            </a:pPr>
          </a:p>
        </p:txBody>
      </p:sp>
      <p:sp>
        <p:nvSpPr>
          <p:cNvPr name="TextBox 18" id="18"/>
          <p:cNvSpPr txBox="true"/>
          <p:nvPr/>
        </p:nvSpPr>
        <p:spPr>
          <a:xfrm rot="0">
            <a:off x="2549988" y="2886521"/>
            <a:ext cx="7077332" cy="21085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 Search Functions:</a:t>
            </a:r>
          </a:p>
          <a:p>
            <a:pPr algn="just">
              <a:lnSpc>
                <a:spcPts val="4240"/>
              </a:lnSpc>
            </a:pPr>
            <a:r>
              <a:rPr lang="en-US" sz="2494" spc="69">
                <a:solidFill>
                  <a:srgbClr val="4F6A92"/>
                </a:solidFill>
                <a:latin typeface="Barlow Condensed"/>
                <a:ea typeface="Barlow Condensed"/>
                <a:cs typeface="Barlow Condensed"/>
                <a:sym typeface="Barlow Condensed"/>
              </a:rPr>
              <a:t>1. searchClient()  - Main search function</a:t>
            </a:r>
          </a:p>
          <a:p>
            <a:pPr algn="just">
              <a:lnSpc>
                <a:spcPts val="4240"/>
              </a:lnSpc>
            </a:pPr>
            <a:r>
              <a:rPr lang="en-US" sz="2494" spc="69">
                <a:solidFill>
                  <a:srgbClr val="4F6A92"/>
                </a:solidFill>
                <a:latin typeface="Barlow Condensed"/>
                <a:ea typeface="Barlow Condensed"/>
                <a:cs typeface="Barlow Condensed"/>
                <a:sym typeface="Barlow Condensed"/>
              </a:rPr>
              <a:t>2. searchInSearchPost() - Search trong posts</a:t>
            </a:r>
          </a:p>
          <a:p>
            <a:pPr algn="just">
              <a:lnSpc>
                <a:spcPts val="4240"/>
              </a:lnSpc>
            </a:pPr>
            <a:r>
              <a:rPr lang="en-US" sz="2494" spc="69">
                <a:solidFill>
                  <a:srgbClr val="4F6A92"/>
                </a:solidFill>
                <a:latin typeface="Barlow Condensed"/>
                <a:ea typeface="Barlow Condensed"/>
                <a:cs typeface="Barlow Condensed"/>
                <a:sym typeface="Barlow Condensed"/>
              </a:rPr>
              <a:t>3. searchInDetailPost() - Search trong detail pages</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130460" y="2179250"/>
            <a:ext cx="7082585" cy="5993711"/>
          </a:xfrm>
          <a:custGeom>
            <a:avLst/>
            <a:gdLst/>
            <a:ahLst/>
            <a:cxnLst/>
            <a:rect r="r" b="b" t="t" l="l"/>
            <a:pathLst>
              <a:path h="5993711" w="7082585">
                <a:moveTo>
                  <a:pt x="0" y="0"/>
                </a:moveTo>
                <a:lnTo>
                  <a:pt x="7082585" y="0"/>
                </a:lnTo>
                <a:lnTo>
                  <a:pt x="7082585" y="5993711"/>
                </a:lnTo>
                <a:lnTo>
                  <a:pt x="0" y="5993711"/>
                </a:lnTo>
                <a:lnTo>
                  <a:pt x="0" y="0"/>
                </a:lnTo>
                <a:close/>
              </a:path>
            </a:pathLst>
          </a:custGeom>
          <a:blipFill>
            <a:blip r:embed="rId8"/>
            <a:stretch>
              <a:fillRect l="0" t="0" r="0" b="0"/>
            </a:stretch>
          </a:blipFill>
        </p:spPr>
      </p:sp>
      <p:sp>
        <p:nvSpPr>
          <p:cNvPr name="Freeform 16" id="16"/>
          <p:cNvSpPr/>
          <p:nvPr/>
        </p:nvSpPr>
        <p:spPr>
          <a:xfrm flipH="false" flipV="false" rot="0">
            <a:off x="1933723" y="5309919"/>
            <a:ext cx="5872081" cy="4018915"/>
          </a:xfrm>
          <a:custGeom>
            <a:avLst/>
            <a:gdLst/>
            <a:ahLst/>
            <a:cxnLst/>
            <a:rect r="r" b="b" t="t" l="l"/>
            <a:pathLst>
              <a:path h="4018915" w="5872081">
                <a:moveTo>
                  <a:pt x="0" y="0"/>
                </a:moveTo>
                <a:lnTo>
                  <a:pt x="5872081" y="0"/>
                </a:lnTo>
                <a:lnTo>
                  <a:pt x="5872081" y="4018914"/>
                </a:lnTo>
                <a:lnTo>
                  <a:pt x="0" y="4018914"/>
                </a:lnTo>
                <a:lnTo>
                  <a:pt x="0" y="0"/>
                </a:lnTo>
                <a:close/>
              </a:path>
            </a:pathLst>
          </a:custGeom>
          <a:blipFill>
            <a:blip r:embed="rId9"/>
            <a:stretch>
              <a:fillRect l="0" t="0" r="0" b="0"/>
            </a:stretch>
          </a:blipFill>
        </p:spPr>
      </p:sp>
      <p:sp>
        <p:nvSpPr>
          <p:cNvPr name="TextBox 17" id="17"/>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CHỨC NĂNG TÌM KIẾM</a:t>
            </a:r>
          </a:p>
          <a:p>
            <a:pPr algn="ctr">
              <a:lnSpc>
                <a:spcPts val="4168"/>
              </a:lnSpc>
              <a:spcBef>
                <a:spcPct val="0"/>
              </a:spcBef>
            </a:pPr>
          </a:p>
        </p:txBody>
      </p:sp>
      <p:sp>
        <p:nvSpPr>
          <p:cNvPr name="TextBox 18" id="18"/>
          <p:cNvSpPr txBox="true"/>
          <p:nvPr/>
        </p:nvSpPr>
        <p:spPr>
          <a:xfrm rot="0">
            <a:off x="2549988" y="2534133"/>
            <a:ext cx="7077332" cy="26419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 Search </a:t>
            </a:r>
            <a:r>
              <a:rPr lang="en-US" sz="2494" spc="69">
                <a:solidFill>
                  <a:srgbClr val="4F6A92"/>
                </a:solidFill>
                <a:latin typeface="Barlow Condensed"/>
                <a:ea typeface="Barlow Condensed"/>
                <a:cs typeface="Barlow Condensed"/>
                <a:sym typeface="Barlow Condensed"/>
              </a:rPr>
              <a:t>Service:</a:t>
            </a:r>
          </a:p>
          <a:p>
            <a:pPr algn="just">
              <a:lnSpc>
                <a:spcPts val="4240"/>
              </a:lnSpc>
            </a:pPr>
            <a:r>
              <a:rPr lang="en-US" sz="2494" spc="69">
                <a:solidFill>
                  <a:srgbClr val="4F6A92"/>
                </a:solidFill>
                <a:latin typeface="Barlow Condensed"/>
                <a:ea typeface="Barlow Condensed"/>
                <a:cs typeface="Barlow Condensed"/>
                <a:sym typeface="Barlow Condensed"/>
              </a:rPr>
              <a:t>1. searchInHomePage(keyword) - Main search logic</a:t>
            </a:r>
          </a:p>
          <a:p>
            <a:pPr algn="just">
              <a:lnSpc>
                <a:spcPts val="4240"/>
              </a:lnSpc>
            </a:pPr>
            <a:r>
              <a:rPr lang="en-US" sz="2494" spc="69">
                <a:solidFill>
                  <a:srgbClr val="4F6A92"/>
                </a:solidFill>
                <a:latin typeface="Barlow Condensed"/>
                <a:ea typeface="Barlow Condensed"/>
                <a:cs typeface="Barlow Condensed"/>
                <a:sym typeface="Barlow Condensed"/>
              </a:rPr>
              <a:t>2. getDoctors() - Lấy doctors</a:t>
            </a:r>
          </a:p>
          <a:p>
            <a:pPr algn="just">
              <a:lnSpc>
                <a:spcPts val="4240"/>
              </a:lnSpc>
            </a:pPr>
            <a:r>
              <a:rPr lang="en-US" sz="2494" spc="69">
                <a:solidFill>
                  <a:srgbClr val="4F6A92"/>
                </a:solidFill>
                <a:latin typeface="Barlow Condensed"/>
                <a:ea typeface="Barlow Condensed"/>
                <a:cs typeface="Barlow Condensed"/>
                <a:sym typeface="Barlow Condensed"/>
              </a:rPr>
              <a:t>3. getClinics() - Lấy clinics  </a:t>
            </a:r>
          </a:p>
          <a:p>
            <a:pPr algn="just">
              <a:lnSpc>
                <a:spcPts val="4240"/>
              </a:lnSpc>
            </a:pPr>
            <a:r>
              <a:rPr lang="en-US" sz="2494" spc="69">
                <a:solidFill>
                  <a:srgbClr val="4F6A92"/>
                </a:solidFill>
                <a:latin typeface="Barlow Condensed"/>
                <a:ea typeface="Barlow Condensed"/>
                <a:cs typeface="Barlow Condensed"/>
                <a:sym typeface="Barlow Condensed"/>
              </a:rPr>
              <a:t>4. getSpecializations() - Lấy specializations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563660" y="1945895"/>
            <a:ext cx="7831781" cy="1073975"/>
          </a:xfrm>
          <a:prstGeom prst="rect">
            <a:avLst/>
          </a:prstGeom>
        </p:spPr>
        <p:txBody>
          <a:bodyPr anchor="t" rtlCol="false" tIns="0" lIns="0" bIns="0" rIns="0">
            <a:spAutoFit/>
          </a:bodyPr>
          <a:lstStyle/>
          <a:p>
            <a:pPr algn="ctr">
              <a:lnSpc>
                <a:spcPts val="4168"/>
              </a:lnSpc>
            </a:pPr>
            <a:r>
              <a:rPr lang="en-US" b="true" sz="3896" spc="109">
                <a:solidFill>
                  <a:srgbClr val="4F6A92"/>
                </a:solidFill>
                <a:latin typeface="Barlow Condensed Bold"/>
                <a:ea typeface="Barlow Condensed Bold"/>
                <a:cs typeface="Barlow Condensed Bold"/>
                <a:sym typeface="Barlow Condensed Bold"/>
              </a:rPr>
              <a:t>CHỨC NĂNG TÌM KIẾM</a:t>
            </a:r>
          </a:p>
          <a:p>
            <a:pPr algn="ctr">
              <a:lnSpc>
                <a:spcPts val="4168"/>
              </a:lnSpc>
              <a:spcBef>
                <a:spcPct val="0"/>
              </a:spcBef>
            </a:pPr>
          </a:p>
        </p:txBody>
      </p:sp>
      <p:sp>
        <p:nvSpPr>
          <p:cNvPr name="TextBox 16" id="16"/>
          <p:cNvSpPr txBox="true"/>
          <p:nvPr/>
        </p:nvSpPr>
        <p:spPr>
          <a:xfrm rot="0">
            <a:off x="2430225" y="2841405"/>
            <a:ext cx="6713775" cy="5842373"/>
          </a:xfrm>
          <a:prstGeom prst="rect">
            <a:avLst/>
          </a:prstGeom>
        </p:spPr>
        <p:txBody>
          <a:bodyPr anchor="t" rtlCol="false" tIns="0" lIns="0" bIns="0" rIns="0">
            <a:spAutoFit/>
          </a:bodyPr>
          <a:lstStyle/>
          <a:p>
            <a:pPr algn="just">
              <a:lnSpc>
                <a:spcPts val="4240"/>
              </a:lnSpc>
            </a:pPr>
            <a:r>
              <a:rPr lang="en-US" sz="2494" spc="69">
                <a:solidFill>
                  <a:srgbClr val="4F6A92"/>
                </a:solidFill>
                <a:latin typeface="Barlow Condensed"/>
                <a:ea typeface="Barlow Condensed"/>
                <a:cs typeface="Barlow Condensed"/>
                <a:sym typeface="Barlow Condensed"/>
              </a:rPr>
              <a:t>1. Frontend Input Processing:</a:t>
            </a:r>
          </a:p>
          <a:p>
            <a:pPr algn="just">
              <a:lnSpc>
                <a:spcPts val="4240"/>
              </a:lnSpc>
            </a:pPr>
            <a:r>
              <a:rPr lang="en-US" sz="2494" spc="69">
                <a:solidFill>
                  <a:srgbClr val="4F6A92"/>
                </a:solidFill>
                <a:latin typeface="Barlow Condensed"/>
                <a:ea typeface="Barlow Condensed"/>
                <a:cs typeface="Barlow Condensed"/>
                <a:sym typeface="Barlow Condensed"/>
              </a:rPr>
              <a:t>   - Real-time search khi user type</a:t>
            </a:r>
          </a:p>
          <a:p>
            <a:pPr algn="just">
              <a:lnSpc>
                <a:spcPts val="4240"/>
              </a:lnSpc>
            </a:pPr>
            <a:r>
              <a:rPr lang="en-US" sz="2494" spc="69">
                <a:solidFill>
                  <a:srgbClr val="4F6A92"/>
                </a:solidFill>
                <a:latin typeface="Barlow Condensed"/>
                <a:ea typeface="Barlow Condensed"/>
                <a:cs typeface="Barlow Condensed"/>
                <a:sym typeface="Barlow Condensed"/>
              </a:rPr>
              <a:t>   - Debounce để tránh spam requests</a:t>
            </a:r>
          </a:p>
          <a:p>
            <a:pPr algn="just">
              <a:lnSpc>
                <a:spcPts val="4240"/>
              </a:lnSpc>
            </a:pPr>
            <a:r>
              <a:rPr lang="en-US" sz="2494" spc="69">
                <a:solidFill>
                  <a:srgbClr val="4F6A92"/>
                </a:solidFill>
                <a:latin typeface="Barlow Condensed"/>
                <a:ea typeface="Barlow Condensed"/>
                <a:cs typeface="Barlow Condensed"/>
                <a:sym typeface="Barlow Condensed"/>
              </a:rPr>
              <a:t>   - Autocomplete suggestions</a:t>
            </a:r>
          </a:p>
          <a:p>
            <a:pPr algn="just">
              <a:lnSpc>
                <a:spcPts val="4240"/>
              </a:lnSpc>
            </a:pPr>
          </a:p>
          <a:p>
            <a:pPr algn="just">
              <a:lnSpc>
                <a:spcPts val="4240"/>
              </a:lnSpc>
            </a:pPr>
            <a:r>
              <a:rPr lang="en-US" sz="2494" spc="69">
                <a:solidFill>
                  <a:srgbClr val="4F6A92"/>
                </a:solidFill>
                <a:latin typeface="Barlow Condensed"/>
                <a:ea typeface="Barlow Condensed"/>
                <a:cs typeface="Barlow Condensed"/>
                <a:sym typeface="Barlow Condensed"/>
              </a:rPr>
              <a:t>2. Backend </a:t>
            </a:r>
            <a:r>
              <a:rPr lang="en-US" sz="2494" spc="69">
                <a:solidFill>
                  <a:srgbClr val="4F6A92"/>
                </a:solidFill>
                <a:latin typeface="Barlow Condensed"/>
                <a:ea typeface="Barlow Condensed"/>
                <a:cs typeface="Barlow Condensed"/>
                <a:sym typeface="Barlow Condensed"/>
              </a:rPr>
              <a:t>Search Logic:</a:t>
            </a:r>
          </a:p>
          <a:p>
            <a:pPr algn="just">
              <a:lnSpc>
                <a:spcPts val="4240"/>
              </a:lnSpc>
            </a:pPr>
            <a:r>
              <a:rPr lang="en-US" sz="2494" spc="69">
                <a:solidFill>
                  <a:srgbClr val="4F6A92"/>
                </a:solidFill>
                <a:latin typeface="Barlow Condensed"/>
                <a:ea typeface="Barlow Condensed"/>
                <a:cs typeface="Barlow Condensed"/>
                <a:sym typeface="Barlow Condensed"/>
              </a:rPr>
              <a:t>   - Multiple table search:</a:t>
            </a:r>
          </a:p>
          <a:p>
            <a:pPr algn="just">
              <a:lnSpc>
                <a:spcPts val="4240"/>
              </a:lnSpc>
            </a:pPr>
            <a:r>
              <a:rPr lang="en-US" sz="2494" spc="69">
                <a:solidFill>
                  <a:srgbClr val="4F6A92"/>
                </a:solidFill>
                <a:latin typeface="Barlow Condensed"/>
                <a:ea typeface="Barlow Condensed"/>
                <a:cs typeface="Barlow Condensed"/>
                <a:sym typeface="Barlow Condensed"/>
              </a:rPr>
              <a:t>     * Users (doctors) - LIKE '%keyword%' on name</a:t>
            </a:r>
          </a:p>
          <a:p>
            <a:pPr algn="just">
              <a:lnSpc>
                <a:spcPts val="4240"/>
              </a:lnSpc>
            </a:pPr>
            <a:r>
              <a:rPr lang="en-US" sz="2494" spc="69">
                <a:solidFill>
                  <a:srgbClr val="4F6A92"/>
                </a:solidFill>
                <a:latin typeface="Barlow Condensed"/>
                <a:ea typeface="Barlow Condensed"/>
                <a:cs typeface="Barlow Condensed"/>
                <a:sym typeface="Barlow Condensed"/>
              </a:rPr>
              <a:t>     * Clinics - LIKE '%keyword%' on name, address</a:t>
            </a:r>
          </a:p>
          <a:p>
            <a:pPr algn="just">
              <a:lnSpc>
                <a:spcPts val="4240"/>
              </a:lnSpc>
            </a:pPr>
            <a:r>
              <a:rPr lang="en-US" sz="2494" spc="69">
                <a:solidFill>
                  <a:srgbClr val="4F6A92"/>
                </a:solidFill>
                <a:latin typeface="Barlow Condensed"/>
                <a:ea typeface="Barlow Condensed"/>
                <a:cs typeface="Barlow Condensed"/>
                <a:sym typeface="Barlow Condensed"/>
              </a:rPr>
              <a:t>     * Specializations - LIKE '%keyword%' on name</a:t>
            </a:r>
          </a:p>
          <a:p>
            <a:pPr algn="just">
              <a:lnSpc>
                <a:spcPts val="4240"/>
              </a:lnSpc>
            </a:pPr>
          </a:p>
        </p:txBody>
      </p:sp>
      <p:sp>
        <p:nvSpPr>
          <p:cNvPr name="TextBox 17" id="17"/>
          <p:cNvSpPr txBox="true"/>
          <p:nvPr/>
        </p:nvSpPr>
        <p:spPr>
          <a:xfrm rot="0">
            <a:off x="8395441" y="2073524"/>
            <a:ext cx="5595969" cy="8213476"/>
          </a:xfrm>
          <a:prstGeom prst="rect">
            <a:avLst/>
          </a:prstGeom>
        </p:spPr>
        <p:txBody>
          <a:bodyPr anchor="t" rtlCol="false" tIns="0" lIns="0" bIns="0" rIns="0">
            <a:spAutoFit/>
          </a:bodyPr>
          <a:lstStyle/>
          <a:p>
            <a:pPr algn="just">
              <a:lnSpc>
                <a:spcPts val="4099"/>
              </a:lnSpc>
            </a:pPr>
            <a:r>
              <a:rPr lang="en-US" sz="2411" spc="67">
                <a:solidFill>
                  <a:srgbClr val="4F6A92"/>
                </a:solidFill>
                <a:latin typeface="Barlow Condensed"/>
                <a:ea typeface="Barlow Condensed"/>
                <a:cs typeface="Barlow Condensed"/>
                <a:sym typeface="Barlow Condensed"/>
              </a:rPr>
              <a:t>3. Search Query Structure:</a:t>
            </a:r>
          </a:p>
          <a:p>
            <a:pPr algn="just">
              <a:lnSpc>
                <a:spcPts val="4099"/>
              </a:lnSpc>
            </a:pPr>
            <a:r>
              <a:rPr lang="en-US" sz="2411" spc="67">
                <a:solidFill>
                  <a:srgbClr val="4F6A92"/>
                </a:solidFill>
                <a:latin typeface="Barlow Condensed"/>
                <a:ea typeface="Barlow Condensed"/>
                <a:cs typeface="Barlow Condensed"/>
                <a:sym typeface="Barlow Condensed"/>
              </a:rPr>
              <a:t>   db.User.findAll({</a:t>
            </a:r>
          </a:p>
          <a:p>
            <a:pPr algn="just">
              <a:lnSpc>
                <a:spcPts val="4099"/>
              </a:lnSpc>
            </a:pPr>
            <a:r>
              <a:rPr lang="en-US" sz="2411" spc="67">
                <a:solidFill>
                  <a:srgbClr val="4F6A92"/>
                </a:solidFill>
                <a:latin typeface="Barlow Condensed"/>
                <a:ea typeface="Barlow Condensed"/>
                <a:cs typeface="Barlow Condensed"/>
                <a:sym typeface="Barlow Condensed"/>
              </a:rPr>
              <a:t>     where: {</a:t>
            </a:r>
          </a:p>
          <a:p>
            <a:pPr algn="just">
              <a:lnSpc>
                <a:spcPts val="4099"/>
              </a:lnSpc>
            </a:pPr>
            <a:r>
              <a:rPr lang="en-US" sz="2411" spc="67">
                <a:solidFill>
                  <a:srgbClr val="4F6A92"/>
                </a:solidFill>
                <a:latin typeface="Barlow Condensed"/>
                <a:ea typeface="Barlow Condensed"/>
                <a:cs typeface="Barlow Condensed"/>
                <a:sym typeface="Barlow Condensed"/>
              </a:rPr>
              <a:t>       [Op.or]: [</a:t>
            </a:r>
          </a:p>
          <a:p>
            <a:pPr algn="just">
              <a:lnSpc>
                <a:spcPts val="4099"/>
              </a:lnSpc>
            </a:pPr>
            <a:r>
              <a:rPr lang="en-US" sz="2411" spc="67">
                <a:solidFill>
                  <a:srgbClr val="4F6A92"/>
                </a:solidFill>
                <a:latin typeface="Barlow Condensed"/>
                <a:ea typeface="Barlow Condensed"/>
                <a:cs typeface="Barlow Condensed"/>
                <a:sym typeface="Barlow Condensed"/>
              </a:rPr>
              <a:t>         { name: { [Op.like]: `%${keyword}%` } },</a:t>
            </a:r>
          </a:p>
          <a:p>
            <a:pPr algn="just">
              <a:lnSpc>
                <a:spcPts val="4099"/>
              </a:lnSpc>
            </a:pPr>
            <a:r>
              <a:rPr lang="en-US" sz="2411" spc="67">
                <a:solidFill>
                  <a:srgbClr val="4F6A92"/>
                </a:solidFill>
                <a:latin typeface="Barlow Condensed"/>
                <a:ea typeface="Barlow Condensed"/>
                <a:cs typeface="Barlow Condensed"/>
                <a:sym typeface="Barlow Condensed"/>
              </a:rPr>
              <a:t>         { address: { [Op.like]: `%${keyword}%` } }</a:t>
            </a:r>
          </a:p>
          <a:p>
            <a:pPr algn="just">
              <a:lnSpc>
                <a:spcPts val="4099"/>
              </a:lnSpc>
            </a:pPr>
            <a:r>
              <a:rPr lang="en-US" sz="2411" spc="67">
                <a:solidFill>
                  <a:srgbClr val="4F6A92"/>
                </a:solidFill>
                <a:latin typeface="Barlow Condensed"/>
                <a:ea typeface="Barlow Condensed"/>
                <a:cs typeface="Barlow Condensed"/>
                <a:sym typeface="Barlow Condensed"/>
              </a:rPr>
              <a:t>       ],</a:t>
            </a:r>
          </a:p>
          <a:p>
            <a:pPr algn="just">
              <a:lnSpc>
                <a:spcPts val="4099"/>
              </a:lnSpc>
            </a:pPr>
            <a:r>
              <a:rPr lang="en-US" sz="2411" spc="67">
                <a:solidFill>
                  <a:srgbClr val="4F6A92"/>
                </a:solidFill>
                <a:latin typeface="Barlow Condensed"/>
                <a:ea typeface="Barlow Condensed"/>
                <a:cs typeface="Barlow Condensed"/>
                <a:sym typeface="Barlow Condensed"/>
              </a:rPr>
              <a:t>       groupId: 2 // Doctors only</a:t>
            </a:r>
          </a:p>
          <a:p>
            <a:pPr algn="just">
              <a:lnSpc>
                <a:spcPts val="4099"/>
              </a:lnSpc>
            </a:pPr>
            <a:r>
              <a:rPr lang="en-US" sz="2411" spc="67">
                <a:solidFill>
                  <a:srgbClr val="4F6A92"/>
                </a:solidFill>
                <a:latin typeface="Barlow Condensed"/>
                <a:ea typeface="Barlow Condensed"/>
                <a:cs typeface="Barlow Condensed"/>
                <a:sym typeface="Barlow Condensed"/>
              </a:rPr>
              <a:t>     },</a:t>
            </a:r>
          </a:p>
          <a:p>
            <a:pPr algn="just">
              <a:lnSpc>
                <a:spcPts val="4099"/>
              </a:lnSpc>
            </a:pPr>
            <a:r>
              <a:rPr lang="en-US" sz="2411" spc="67">
                <a:solidFill>
                  <a:srgbClr val="4F6A92"/>
                </a:solidFill>
                <a:latin typeface="Barlow Condensed"/>
                <a:ea typeface="Barlow Condensed"/>
                <a:cs typeface="Barlow Condensed"/>
                <a:sym typeface="Barlow Condensed"/>
              </a:rPr>
              <a:t>     include: [</a:t>
            </a:r>
          </a:p>
          <a:p>
            <a:pPr algn="just">
              <a:lnSpc>
                <a:spcPts val="4099"/>
              </a:lnSpc>
            </a:pPr>
            <a:r>
              <a:rPr lang="en-US" sz="2411" spc="67">
                <a:solidFill>
                  <a:srgbClr val="4F6A92"/>
                </a:solidFill>
                <a:latin typeface="Barlow Condensed"/>
                <a:ea typeface="Barlow Condensed"/>
                <a:cs typeface="Barlow Condensed"/>
                <a:sym typeface="Barlow Condensed"/>
              </a:rPr>
              <a:t>       { model: db.Doctor_User },</a:t>
            </a:r>
          </a:p>
          <a:p>
            <a:pPr algn="just">
              <a:lnSpc>
                <a:spcPts val="4099"/>
              </a:lnSpc>
            </a:pPr>
            <a:r>
              <a:rPr lang="en-US" sz="2411" spc="67">
                <a:solidFill>
                  <a:srgbClr val="4F6A92"/>
                </a:solidFill>
                <a:latin typeface="Barlow Condensed"/>
                <a:ea typeface="Barlow Condensed"/>
                <a:cs typeface="Barlow Condensed"/>
                <a:sym typeface="Barlow Condensed"/>
              </a:rPr>
              <a:t>       { model: db.Clinic },</a:t>
            </a:r>
          </a:p>
          <a:p>
            <a:pPr algn="just">
              <a:lnSpc>
                <a:spcPts val="4099"/>
              </a:lnSpc>
            </a:pPr>
            <a:r>
              <a:rPr lang="en-US" sz="2411" spc="67">
                <a:solidFill>
                  <a:srgbClr val="4F6A92"/>
                </a:solidFill>
                <a:latin typeface="Barlow Condensed"/>
                <a:ea typeface="Barlow Condensed"/>
                <a:cs typeface="Barlow Condensed"/>
                <a:sym typeface="Barlow Condensed"/>
              </a:rPr>
              <a:t>       { model: db.Specialization }</a:t>
            </a:r>
          </a:p>
          <a:p>
            <a:pPr algn="just">
              <a:lnSpc>
                <a:spcPts val="4099"/>
              </a:lnSpc>
            </a:pPr>
            <a:r>
              <a:rPr lang="en-US" sz="2411" spc="67">
                <a:solidFill>
                  <a:srgbClr val="4F6A92"/>
                </a:solidFill>
                <a:latin typeface="Barlow Condensed"/>
                <a:ea typeface="Barlow Condensed"/>
                <a:cs typeface="Barlow Condensed"/>
                <a:sym typeface="Barlow Condensed"/>
              </a:rPr>
              <a:t>     ]</a:t>
            </a:r>
          </a:p>
          <a:p>
            <a:pPr algn="just">
              <a:lnSpc>
                <a:spcPts val="4099"/>
              </a:lnSpc>
            </a:pPr>
            <a:r>
              <a:rPr lang="en-US" sz="2411" spc="67">
                <a:solidFill>
                  <a:srgbClr val="4F6A92"/>
                </a:solidFill>
                <a:latin typeface="Barlow Condensed"/>
                <a:ea typeface="Barlow Condensed"/>
                <a:cs typeface="Barlow Condensed"/>
                <a:sym typeface="Barlow Condensed"/>
              </a:rPr>
              <a:t>   })</a:t>
            </a:r>
          </a:p>
          <a:p>
            <a:pPr algn="just">
              <a:lnSpc>
                <a:spcPts val="4099"/>
              </a:lnSpc>
            </a:pPr>
          </a:p>
        </p:txBody>
      </p:sp>
      <p:sp>
        <p:nvSpPr>
          <p:cNvPr name="TextBox 18" id="18"/>
          <p:cNvSpPr txBox="true"/>
          <p:nvPr/>
        </p:nvSpPr>
        <p:spPr>
          <a:xfrm rot="0">
            <a:off x="12582807" y="6134700"/>
            <a:ext cx="4973773" cy="3123600"/>
          </a:xfrm>
          <a:prstGeom prst="rect">
            <a:avLst/>
          </a:prstGeom>
        </p:spPr>
        <p:txBody>
          <a:bodyPr anchor="t" rtlCol="false" tIns="0" lIns="0" bIns="0" rIns="0">
            <a:spAutoFit/>
          </a:bodyPr>
          <a:lstStyle/>
          <a:p>
            <a:pPr algn="just">
              <a:lnSpc>
                <a:spcPts val="4181"/>
              </a:lnSpc>
            </a:pPr>
          </a:p>
          <a:p>
            <a:pPr algn="just">
              <a:lnSpc>
                <a:spcPts val="4181"/>
              </a:lnSpc>
            </a:pPr>
            <a:r>
              <a:rPr lang="en-US" sz="2459" spc="68">
                <a:solidFill>
                  <a:srgbClr val="4F6A92"/>
                </a:solidFill>
                <a:latin typeface="Barlow Condensed"/>
                <a:ea typeface="Barlow Condensed"/>
                <a:cs typeface="Barlow Condensed"/>
                <a:sym typeface="Barlow Condensed"/>
              </a:rPr>
              <a:t>4. Result Processing:</a:t>
            </a:r>
          </a:p>
          <a:p>
            <a:pPr algn="just">
              <a:lnSpc>
                <a:spcPts val="4181"/>
              </a:lnSpc>
            </a:pPr>
            <a:r>
              <a:rPr lang="en-US" sz="2459" spc="68">
                <a:solidFill>
                  <a:srgbClr val="4F6A92"/>
                </a:solidFill>
                <a:latin typeface="Barlow Condensed"/>
                <a:ea typeface="Barlow Condensed"/>
                <a:cs typeface="Barlow Condensed"/>
                <a:sym typeface="Barlow Condensed"/>
              </a:rPr>
              <a:t>   - Combine results từ multiple tables</a:t>
            </a:r>
          </a:p>
          <a:p>
            <a:pPr algn="just">
              <a:lnSpc>
                <a:spcPts val="4181"/>
              </a:lnSpc>
            </a:pPr>
            <a:r>
              <a:rPr lang="en-US" sz="2459" spc="68">
                <a:solidFill>
                  <a:srgbClr val="4F6A92"/>
                </a:solidFill>
                <a:latin typeface="Barlow Condensed"/>
                <a:ea typeface="Barlow Condensed"/>
                <a:cs typeface="Barlow Condensed"/>
                <a:sym typeface="Barlow Condensed"/>
              </a:rPr>
              <a:t>   - Sort by relevance</a:t>
            </a:r>
          </a:p>
          <a:p>
            <a:pPr algn="just">
              <a:lnSpc>
                <a:spcPts val="4181"/>
              </a:lnSpc>
            </a:pPr>
            <a:r>
              <a:rPr lang="en-US" sz="2459" spc="68">
                <a:solidFill>
                  <a:srgbClr val="4F6A92"/>
                </a:solidFill>
                <a:latin typeface="Barlow Condensed"/>
                <a:ea typeface="Barlow Condensed"/>
                <a:cs typeface="Barlow Condensed"/>
                <a:sym typeface="Barlow Condensed"/>
              </a:rPr>
              <a:t>   - Format for frontend display</a:t>
            </a:r>
          </a:p>
          <a:p>
            <a:pPr algn="just">
              <a:lnSpc>
                <a:spcPts val="4181"/>
              </a:lnSpc>
            </a:pPr>
            <a:r>
              <a:rPr lang="en-US" sz="2459" spc="68">
                <a:solidFill>
                  <a:srgbClr val="4F6A92"/>
                </a:solidFill>
                <a:latin typeface="Barlow Condensed"/>
                <a:ea typeface="Barlow Condensed"/>
                <a:cs typeface="Barlow Condensed"/>
                <a:sym typeface="Barlow Condensed"/>
              </a:rPr>
              <a:t>   - Include pagination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1255215" y="720191"/>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13988448" y="5248846"/>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833689" y="57507"/>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3888238" y="-1508077"/>
            <a:ext cx="6742124" cy="5838376"/>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14987" t="0" r="-14987" b="0"/>
              </a:stretch>
            </a:blipFill>
            <a:ln cap="sq">
              <a:noFill/>
              <a:prstDash val="solid"/>
              <a:miter/>
            </a:ln>
          </p:spPr>
        </p:sp>
      </p:grpSp>
      <p:sp>
        <p:nvSpPr>
          <p:cNvPr name="Freeform 7" id="7"/>
          <p:cNvSpPr/>
          <p:nvPr/>
        </p:nvSpPr>
        <p:spPr>
          <a:xfrm flipH="false" flipV="false" rot="-3578320">
            <a:off x="14307736" y="2042630"/>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3888238" y="4772257"/>
            <a:ext cx="6742124" cy="583837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15685" t="0" r="-15685" b="0"/>
              </a:stretch>
            </a:blipFill>
            <a:ln cap="sq">
              <a:noFill/>
              <a:prstDash val="solid"/>
              <a:miter/>
            </a:ln>
          </p:spPr>
        </p:sp>
      </p:grpSp>
      <p:sp>
        <p:nvSpPr>
          <p:cNvPr name="Freeform 10" id="10"/>
          <p:cNvSpPr/>
          <p:nvPr/>
        </p:nvSpPr>
        <p:spPr>
          <a:xfrm flipH="false" flipV="false" rot="7221679">
            <a:off x="13722216" y="9167066"/>
            <a:ext cx="6134540" cy="5309166"/>
          </a:xfrm>
          <a:custGeom>
            <a:avLst/>
            <a:gdLst/>
            <a:ahLst/>
            <a:cxnLst/>
            <a:rect r="r" b="b" t="t" l="l"/>
            <a:pathLst>
              <a:path h="5309166" w="6134540">
                <a:moveTo>
                  <a:pt x="0" y="0"/>
                </a:moveTo>
                <a:lnTo>
                  <a:pt x="6134540" y="0"/>
                </a:lnTo>
                <a:lnTo>
                  <a:pt x="6134540" y="5309166"/>
                </a:lnTo>
                <a:lnTo>
                  <a:pt x="0" y="5309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3578320">
            <a:off x="14388699" y="37359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111906" y="9466329"/>
            <a:ext cx="729077" cy="597843"/>
          </a:xfrm>
          <a:custGeom>
            <a:avLst/>
            <a:gdLst/>
            <a:ahLst/>
            <a:cxnLst/>
            <a:rect r="r" b="b" t="t" l="l"/>
            <a:pathLst>
              <a:path h="597843" w="729077">
                <a:moveTo>
                  <a:pt x="0" y="0"/>
                </a:moveTo>
                <a:lnTo>
                  <a:pt x="729076" y="0"/>
                </a:lnTo>
                <a:lnTo>
                  <a:pt x="729076" y="597843"/>
                </a:lnTo>
                <a:lnTo>
                  <a:pt x="0" y="597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p:nvPr/>
        </p:nvGrpSpPr>
        <p:grpSpPr>
          <a:xfrm rot="0">
            <a:off x="1683380" y="2926929"/>
            <a:ext cx="7460620" cy="932050"/>
            <a:chOff x="0" y="0"/>
            <a:chExt cx="1964937" cy="245478"/>
          </a:xfrm>
        </p:grpSpPr>
        <p:sp>
          <p:nvSpPr>
            <p:cNvPr name="Freeform 14" id="14"/>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5DE0E6">
                    <a:alpha val="100000"/>
                  </a:srgbClr>
                </a:gs>
                <a:gs pos="100000">
                  <a:srgbClr val="004AAD">
                    <a:alpha val="100000"/>
                  </a:srgbClr>
                </a:gs>
              </a:gsLst>
              <a:lin ang="0"/>
            </a:gradFill>
          </p:spPr>
        </p:sp>
        <p:sp>
          <p:nvSpPr>
            <p:cNvPr name="TextBox 15" id="15"/>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293042" y="690177"/>
            <a:ext cx="9362533" cy="1420502"/>
          </a:xfrm>
          <a:prstGeom prst="rect">
            <a:avLst/>
          </a:prstGeom>
        </p:spPr>
        <p:txBody>
          <a:bodyPr anchor="t" rtlCol="false" tIns="0" lIns="0" bIns="0" rIns="0">
            <a:spAutoFit/>
          </a:bodyPr>
          <a:lstStyle/>
          <a:p>
            <a:pPr algn="ctr" marL="0" indent="0" lvl="1">
              <a:lnSpc>
                <a:spcPts val="10383"/>
              </a:lnSpc>
              <a:spcBef>
                <a:spcPct val="0"/>
              </a:spcBef>
            </a:pPr>
            <a:r>
              <a:rPr lang="en-US" b="true" sz="11285" spc="316" strike="noStrike" u="none">
                <a:solidFill>
                  <a:srgbClr val="4F6A92"/>
                </a:solidFill>
                <a:latin typeface="Barlow SemiCondensed Bold"/>
                <a:ea typeface="Barlow SemiCondensed Bold"/>
                <a:cs typeface="Barlow SemiCondensed Bold"/>
                <a:sym typeface="Barlow SemiCondensed Bold"/>
              </a:rPr>
              <a:t>NỘI DUNG</a:t>
            </a:r>
          </a:p>
        </p:txBody>
      </p:sp>
      <p:sp>
        <p:nvSpPr>
          <p:cNvPr name="TextBox 17" id="17"/>
          <p:cNvSpPr txBox="true"/>
          <p:nvPr/>
        </p:nvSpPr>
        <p:spPr>
          <a:xfrm rot="0">
            <a:off x="2839168" y="3142550"/>
            <a:ext cx="5100622"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a:solidFill>
                  <a:srgbClr val="FFFFFF"/>
                </a:solidFill>
                <a:latin typeface="Barlow SemiCondensed Bold"/>
                <a:ea typeface="Barlow SemiCondensed Bold"/>
                <a:cs typeface="Barlow SemiCondensed Bold"/>
                <a:sym typeface="Barlow SemiCondensed Bold"/>
              </a:rPr>
              <a:t>GIỚI THIỆU ĐỀ TÀI</a:t>
            </a:r>
          </a:p>
        </p:txBody>
      </p:sp>
      <p:grpSp>
        <p:nvGrpSpPr>
          <p:cNvPr name="Group 18" id="18"/>
          <p:cNvGrpSpPr/>
          <p:nvPr/>
        </p:nvGrpSpPr>
        <p:grpSpPr>
          <a:xfrm rot="0">
            <a:off x="1659168" y="5378627"/>
            <a:ext cx="7460620" cy="932050"/>
            <a:chOff x="0" y="0"/>
            <a:chExt cx="1964937" cy="245478"/>
          </a:xfrm>
        </p:grpSpPr>
        <p:sp>
          <p:nvSpPr>
            <p:cNvPr name="Freeform 19" id="19"/>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5DE0E6">
                    <a:alpha val="100000"/>
                  </a:srgbClr>
                </a:gs>
                <a:gs pos="100000">
                  <a:srgbClr val="004AAD">
                    <a:alpha val="100000"/>
                  </a:srgbClr>
                </a:gs>
              </a:gsLst>
              <a:lin ang="0"/>
            </a:gradFill>
          </p:spPr>
        </p:sp>
        <p:sp>
          <p:nvSpPr>
            <p:cNvPr name="TextBox 20" id="20"/>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719642" y="5594248"/>
            <a:ext cx="7424358"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a:solidFill>
                  <a:srgbClr val="FFFFFF"/>
                </a:solidFill>
                <a:latin typeface="Barlow SemiCondensed Bold"/>
                <a:ea typeface="Barlow SemiCondensed Bold"/>
                <a:cs typeface="Barlow SemiCondensed Bold"/>
                <a:sym typeface="Barlow SemiCondensed Bold"/>
              </a:rPr>
              <a:t>PHÂN TÍCH YÊU CẦU HỆ THỐNG</a:t>
            </a:r>
          </a:p>
        </p:txBody>
      </p:sp>
      <p:grpSp>
        <p:nvGrpSpPr>
          <p:cNvPr name="Group 22" id="22"/>
          <p:cNvGrpSpPr/>
          <p:nvPr/>
        </p:nvGrpSpPr>
        <p:grpSpPr>
          <a:xfrm rot="0">
            <a:off x="1659168" y="7833277"/>
            <a:ext cx="7460620" cy="932050"/>
            <a:chOff x="0" y="0"/>
            <a:chExt cx="1964937" cy="245478"/>
          </a:xfrm>
        </p:grpSpPr>
        <p:sp>
          <p:nvSpPr>
            <p:cNvPr name="Freeform 23" id="23"/>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5DE0E6">
                    <a:alpha val="100000"/>
                  </a:srgbClr>
                </a:gs>
                <a:gs pos="100000">
                  <a:srgbClr val="004AAD">
                    <a:alpha val="100000"/>
                  </a:srgbClr>
                </a:gs>
              </a:gsLst>
              <a:lin ang="0"/>
            </a:gradFill>
          </p:spPr>
        </p:sp>
        <p:sp>
          <p:nvSpPr>
            <p:cNvPr name="TextBox 24" id="24"/>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881510" y="8042827"/>
            <a:ext cx="5100622"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a:solidFill>
                  <a:srgbClr val="FFFFFF"/>
                </a:solidFill>
                <a:latin typeface="Barlow SemiCondensed Bold"/>
                <a:ea typeface="Barlow SemiCondensed Bold"/>
                <a:cs typeface="Barlow SemiCondensed Bold"/>
                <a:sym typeface="Barlow SemiCondensed Bold"/>
              </a:rPr>
              <a:t>THIẾT KẾ GIAO DIỆN</a:t>
            </a:r>
          </a:p>
        </p:txBody>
      </p:sp>
      <p:grpSp>
        <p:nvGrpSpPr>
          <p:cNvPr name="Group 26" id="26"/>
          <p:cNvGrpSpPr/>
          <p:nvPr/>
        </p:nvGrpSpPr>
        <p:grpSpPr>
          <a:xfrm rot="0">
            <a:off x="1659168" y="6605952"/>
            <a:ext cx="7460620" cy="932050"/>
            <a:chOff x="0" y="0"/>
            <a:chExt cx="1964937" cy="245478"/>
          </a:xfrm>
        </p:grpSpPr>
        <p:sp>
          <p:nvSpPr>
            <p:cNvPr name="Freeform 27" id="27"/>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539339" y="6813593"/>
            <a:ext cx="7700279"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strike="noStrike" u="none">
                <a:solidFill>
                  <a:srgbClr val="FFFFFF"/>
                </a:solidFill>
                <a:latin typeface="Barlow SemiCondensed Bold"/>
                <a:ea typeface="Barlow SemiCondensed Bold"/>
                <a:cs typeface="Barlow SemiCondensed Bold"/>
                <a:sym typeface="Barlow SemiCondensed Bold"/>
              </a:rPr>
              <a:t>THIẾT KẾ HỆ THỐNG VÀ DATABASE</a:t>
            </a:r>
          </a:p>
        </p:txBody>
      </p:sp>
      <p:grpSp>
        <p:nvGrpSpPr>
          <p:cNvPr name="Group 30" id="30"/>
          <p:cNvGrpSpPr/>
          <p:nvPr/>
        </p:nvGrpSpPr>
        <p:grpSpPr>
          <a:xfrm rot="0">
            <a:off x="1659168" y="9060602"/>
            <a:ext cx="7460620" cy="932050"/>
            <a:chOff x="0" y="0"/>
            <a:chExt cx="1964937" cy="245478"/>
          </a:xfrm>
        </p:grpSpPr>
        <p:sp>
          <p:nvSpPr>
            <p:cNvPr name="Freeform 31" id="31"/>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8C52FF">
                    <a:alpha val="100000"/>
                  </a:srgbClr>
                </a:gs>
                <a:gs pos="100000">
                  <a:srgbClr val="5CE1E6">
                    <a:alpha val="100000"/>
                  </a:srgbClr>
                </a:gs>
              </a:gsLst>
              <a:lin ang="0"/>
            </a:gradFill>
          </p:spPr>
        </p:sp>
        <p:sp>
          <p:nvSpPr>
            <p:cNvPr name="TextBox 32" id="32"/>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461374" y="9276223"/>
            <a:ext cx="5904632"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a:solidFill>
                  <a:srgbClr val="FFFFFF"/>
                </a:solidFill>
                <a:latin typeface="Barlow SemiCondensed Bold"/>
                <a:ea typeface="Barlow SemiCondensed Bold"/>
                <a:cs typeface="Barlow SemiCondensed Bold"/>
                <a:sym typeface="Barlow SemiCondensed Bold"/>
              </a:rPr>
              <a:t>LẬP TRÌNH - DEMO</a:t>
            </a:r>
            <a:r>
              <a:rPr lang="en-US" b="true" sz="3795" spc="106" strike="noStrike" u="none">
                <a:solidFill>
                  <a:srgbClr val="FFFFFF"/>
                </a:solidFill>
                <a:latin typeface="Barlow SemiCondensed Bold"/>
                <a:ea typeface="Barlow SemiCondensed Bold"/>
                <a:cs typeface="Barlow SemiCondensed Bold"/>
                <a:sym typeface="Barlow SemiCondensed Bold"/>
              </a:rPr>
              <a:t> </a:t>
            </a:r>
          </a:p>
        </p:txBody>
      </p:sp>
      <p:sp>
        <p:nvSpPr>
          <p:cNvPr name="TextBox 34" id="34"/>
          <p:cNvSpPr txBox="true"/>
          <p:nvPr/>
        </p:nvSpPr>
        <p:spPr>
          <a:xfrm rot="0">
            <a:off x="16109675" y="9555202"/>
            <a:ext cx="4356650"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Nhóm 4</a:t>
            </a:r>
          </a:p>
        </p:txBody>
      </p:sp>
      <p:grpSp>
        <p:nvGrpSpPr>
          <p:cNvPr name="Group 35" id="35"/>
          <p:cNvGrpSpPr/>
          <p:nvPr/>
        </p:nvGrpSpPr>
        <p:grpSpPr>
          <a:xfrm rot="0">
            <a:off x="1659168" y="4151302"/>
            <a:ext cx="7460620" cy="932050"/>
            <a:chOff x="0" y="0"/>
            <a:chExt cx="1964937" cy="245478"/>
          </a:xfrm>
        </p:grpSpPr>
        <p:sp>
          <p:nvSpPr>
            <p:cNvPr name="Freeform 36" id="36"/>
            <p:cNvSpPr/>
            <p:nvPr/>
          </p:nvSpPr>
          <p:spPr>
            <a:xfrm flipH="false" flipV="false" rot="0">
              <a:off x="0" y="0"/>
              <a:ext cx="1964937" cy="245478"/>
            </a:xfrm>
            <a:custGeom>
              <a:avLst/>
              <a:gdLst/>
              <a:ahLst/>
              <a:cxnLst/>
              <a:rect r="r" b="b" t="t" l="l"/>
              <a:pathLst>
                <a:path h="245478" w="1964937">
                  <a:moveTo>
                    <a:pt x="52923" y="0"/>
                  </a:moveTo>
                  <a:lnTo>
                    <a:pt x="1912014" y="0"/>
                  </a:lnTo>
                  <a:cubicBezTo>
                    <a:pt x="1941243" y="0"/>
                    <a:pt x="1964937" y="23694"/>
                    <a:pt x="1964937" y="52923"/>
                  </a:cubicBezTo>
                  <a:lnTo>
                    <a:pt x="1964937" y="192555"/>
                  </a:lnTo>
                  <a:cubicBezTo>
                    <a:pt x="1964937" y="206591"/>
                    <a:pt x="1959361" y="220052"/>
                    <a:pt x="1949436" y="229977"/>
                  </a:cubicBezTo>
                  <a:cubicBezTo>
                    <a:pt x="1939511" y="239902"/>
                    <a:pt x="1926050" y="245478"/>
                    <a:pt x="1912014" y="245478"/>
                  </a:cubicBezTo>
                  <a:lnTo>
                    <a:pt x="52923" y="245478"/>
                  </a:lnTo>
                  <a:cubicBezTo>
                    <a:pt x="38887" y="245478"/>
                    <a:pt x="25426" y="239902"/>
                    <a:pt x="15501" y="229977"/>
                  </a:cubicBezTo>
                  <a:cubicBezTo>
                    <a:pt x="5576" y="220052"/>
                    <a:pt x="0" y="206591"/>
                    <a:pt x="0" y="192555"/>
                  </a:cubicBezTo>
                  <a:lnTo>
                    <a:pt x="0" y="52923"/>
                  </a:lnTo>
                  <a:cubicBezTo>
                    <a:pt x="0" y="38887"/>
                    <a:pt x="5576" y="25426"/>
                    <a:pt x="15501" y="15501"/>
                  </a:cubicBezTo>
                  <a:cubicBezTo>
                    <a:pt x="25426" y="5576"/>
                    <a:pt x="38887" y="0"/>
                    <a:pt x="52923" y="0"/>
                  </a:cubicBezTo>
                  <a:close/>
                </a:path>
              </a:pathLst>
            </a:custGeom>
            <a:gradFill rotWithShape="true">
              <a:gsLst>
                <a:gs pos="0">
                  <a:srgbClr val="8C52FF">
                    <a:alpha val="100000"/>
                  </a:srgbClr>
                </a:gs>
                <a:gs pos="100000">
                  <a:srgbClr val="5CE1E6">
                    <a:alpha val="100000"/>
                  </a:srgbClr>
                </a:gs>
              </a:gsLst>
              <a:lin ang="0"/>
            </a:gradFill>
          </p:spPr>
        </p:sp>
        <p:sp>
          <p:nvSpPr>
            <p:cNvPr name="TextBox 37" id="37"/>
            <p:cNvSpPr txBox="true"/>
            <p:nvPr/>
          </p:nvSpPr>
          <p:spPr>
            <a:xfrm>
              <a:off x="0" y="-38100"/>
              <a:ext cx="1964937" cy="283578"/>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2395218" y="4368399"/>
            <a:ext cx="5904632" cy="538908"/>
          </a:xfrm>
          <a:prstGeom prst="rect">
            <a:avLst/>
          </a:prstGeom>
        </p:spPr>
        <p:txBody>
          <a:bodyPr anchor="t" rtlCol="false" tIns="0" lIns="0" bIns="0" rIns="0">
            <a:spAutoFit/>
          </a:bodyPr>
          <a:lstStyle/>
          <a:p>
            <a:pPr algn="ctr" marL="0" indent="0" lvl="1">
              <a:lnSpc>
                <a:spcPts val="4060"/>
              </a:lnSpc>
              <a:spcBef>
                <a:spcPct val="0"/>
              </a:spcBef>
            </a:pPr>
            <a:r>
              <a:rPr lang="en-US" b="true" sz="3795" spc="106" strike="noStrike" u="none">
                <a:solidFill>
                  <a:srgbClr val="FFFFFF"/>
                </a:solidFill>
                <a:latin typeface="Barlow SemiCondensed Bold"/>
                <a:ea typeface="Barlow SemiCondensed Bold"/>
                <a:cs typeface="Barlow SemiCondensed Bold"/>
                <a:sym typeface="Barlow SemiCondensed Bold"/>
              </a:rPr>
              <a:t>CÔNG NGHỆ SỬ DỤNG </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1237301" y="2506392"/>
            <a:ext cx="5399058" cy="3691606"/>
          </a:xfrm>
          <a:custGeom>
            <a:avLst/>
            <a:gdLst/>
            <a:ahLst/>
            <a:cxnLst/>
            <a:rect r="r" b="b" t="t" l="l"/>
            <a:pathLst>
              <a:path h="3691606" w="5399058">
                <a:moveTo>
                  <a:pt x="0" y="0"/>
                </a:moveTo>
                <a:lnTo>
                  <a:pt x="5399058" y="0"/>
                </a:lnTo>
                <a:lnTo>
                  <a:pt x="5399058" y="3691606"/>
                </a:lnTo>
                <a:lnTo>
                  <a:pt x="0" y="3691606"/>
                </a:lnTo>
                <a:lnTo>
                  <a:pt x="0" y="0"/>
                </a:lnTo>
                <a:close/>
              </a:path>
            </a:pathLst>
          </a:custGeom>
          <a:blipFill>
            <a:blip r:embed="rId8"/>
            <a:stretch>
              <a:fillRect l="0" t="0" r="0" b="0"/>
            </a:stretch>
          </a:blipFill>
        </p:spPr>
      </p:sp>
      <p:sp>
        <p:nvSpPr>
          <p:cNvPr name="Freeform 16" id="16"/>
          <p:cNvSpPr/>
          <p:nvPr/>
        </p:nvSpPr>
        <p:spPr>
          <a:xfrm flipH="false" flipV="false" rot="0">
            <a:off x="10175506" y="6197998"/>
            <a:ext cx="6435328" cy="3515298"/>
          </a:xfrm>
          <a:custGeom>
            <a:avLst/>
            <a:gdLst/>
            <a:ahLst/>
            <a:cxnLst/>
            <a:rect r="r" b="b" t="t" l="l"/>
            <a:pathLst>
              <a:path h="3515298" w="6435328">
                <a:moveTo>
                  <a:pt x="0" y="0"/>
                </a:moveTo>
                <a:lnTo>
                  <a:pt x="6435328" y="0"/>
                </a:lnTo>
                <a:lnTo>
                  <a:pt x="6435328" y="3515298"/>
                </a:lnTo>
                <a:lnTo>
                  <a:pt x="0" y="3515298"/>
                </a:lnTo>
                <a:lnTo>
                  <a:pt x="0" y="0"/>
                </a:lnTo>
                <a:close/>
              </a:path>
            </a:pathLst>
          </a:custGeom>
          <a:blipFill>
            <a:blip r:embed="rId9"/>
            <a:stretch>
              <a:fillRect l="0" t="0" r="0" b="0"/>
            </a:stretch>
          </a:blipFill>
        </p:spPr>
      </p:sp>
      <p:sp>
        <p:nvSpPr>
          <p:cNvPr name="Freeform 17" id="17"/>
          <p:cNvSpPr/>
          <p:nvPr/>
        </p:nvSpPr>
        <p:spPr>
          <a:xfrm flipH="false" flipV="false" rot="0">
            <a:off x="3872501" y="6197998"/>
            <a:ext cx="6328529" cy="3830937"/>
          </a:xfrm>
          <a:custGeom>
            <a:avLst/>
            <a:gdLst/>
            <a:ahLst/>
            <a:cxnLst/>
            <a:rect r="r" b="b" t="t" l="l"/>
            <a:pathLst>
              <a:path h="3830937" w="6328529">
                <a:moveTo>
                  <a:pt x="0" y="0"/>
                </a:moveTo>
                <a:lnTo>
                  <a:pt x="6328530" y="0"/>
                </a:lnTo>
                <a:lnTo>
                  <a:pt x="6328530" y="3830937"/>
                </a:lnTo>
                <a:lnTo>
                  <a:pt x="0" y="3830937"/>
                </a:lnTo>
                <a:lnTo>
                  <a:pt x="0" y="0"/>
                </a:lnTo>
                <a:close/>
              </a:path>
            </a:pathLst>
          </a:custGeom>
          <a:blipFill>
            <a:blip r:embed="rId10"/>
            <a:stretch>
              <a:fillRect l="0" t="-178" r="0" b="-178"/>
            </a:stretch>
          </a:blipFill>
        </p:spPr>
      </p:sp>
      <p:sp>
        <p:nvSpPr>
          <p:cNvPr name="Freeform 18" id="18"/>
          <p:cNvSpPr/>
          <p:nvPr/>
        </p:nvSpPr>
        <p:spPr>
          <a:xfrm flipH="false" flipV="false" rot="0">
            <a:off x="3872501" y="2506392"/>
            <a:ext cx="7364800" cy="3691606"/>
          </a:xfrm>
          <a:custGeom>
            <a:avLst/>
            <a:gdLst/>
            <a:ahLst/>
            <a:cxnLst/>
            <a:rect r="r" b="b" t="t" l="l"/>
            <a:pathLst>
              <a:path h="3691606" w="7364800">
                <a:moveTo>
                  <a:pt x="0" y="0"/>
                </a:moveTo>
                <a:lnTo>
                  <a:pt x="7364800" y="0"/>
                </a:lnTo>
                <a:lnTo>
                  <a:pt x="7364800" y="3691606"/>
                </a:lnTo>
                <a:lnTo>
                  <a:pt x="0" y="3691606"/>
                </a:lnTo>
                <a:lnTo>
                  <a:pt x="0" y="0"/>
                </a:lnTo>
                <a:close/>
              </a:path>
            </a:pathLst>
          </a:custGeom>
          <a:blipFill>
            <a:blip r:embed="rId11"/>
            <a:stretch>
              <a:fillRect l="0" t="0" r="0" b="0"/>
            </a:stretch>
          </a:blipFill>
        </p:spPr>
      </p:sp>
      <p:sp>
        <p:nvSpPr>
          <p:cNvPr name="TextBox 19" id="19"/>
          <p:cNvSpPr txBox="true"/>
          <p:nvPr/>
        </p:nvSpPr>
        <p:spPr>
          <a:xfrm rot="0">
            <a:off x="2210566" y="1806101"/>
            <a:ext cx="11182604"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Chức năng update thông tin: bác sĩ, admin, supporter</a:t>
            </a:r>
          </a:p>
        </p:txBody>
      </p:sp>
      <p:sp>
        <p:nvSpPr>
          <p:cNvPr name="TextBox 20" id="20"/>
          <p:cNvSpPr txBox="true"/>
          <p:nvPr/>
        </p:nvSpPr>
        <p:spPr>
          <a:xfrm rot="0">
            <a:off x="281468" y="5138006"/>
            <a:ext cx="3276708" cy="23234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4F6A92"/>
                </a:solidFill>
                <a:latin typeface="Canva Sans"/>
                <a:ea typeface="Canva Sans"/>
                <a:cs typeface="Canva Sans"/>
                <a:sym typeface="Canva Sans"/>
              </a:rPr>
              <a:t>Cho phép người dùng chỉnh sửa thông tin và thay đổi avatar cá nhân.</a:t>
            </a:r>
          </a:p>
          <a:p>
            <a:pPr algn="l" marL="410209" indent="-205105" lvl="1">
              <a:lnSpc>
                <a:spcPts val="2659"/>
              </a:lnSpc>
              <a:buFont typeface="Arial"/>
              <a:buChar char="•"/>
            </a:pPr>
            <a:r>
              <a:rPr lang="en-US" sz="1899">
                <a:solidFill>
                  <a:srgbClr val="4F6A92"/>
                </a:solidFill>
                <a:latin typeface="Canva Sans"/>
                <a:ea typeface="Canva Sans"/>
                <a:cs typeface="Canva Sans"/>
                <a:sym typeface="Canva Sans"/>
              </a:rPr>
              <a:t>Bảo mật đổi mật khẩu, đảm bảo người dùng thật đang thực hiện thao tác này.</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40004" y="3566302"/>
            <a:ext cx="7115155" cy="3219608"/>
          </a:xfrm>
          <a:custGeom>
            <a:avLst/>
            <a:gdLst/>
            <a:ahLst/>
            <a:cxnLst/>
            <a:rect r="r" b="b" t="t" l="l"/>
            <a:pathLst>
              <a:path h="3219608" w="7115155">
                <a:moveTo>
                  <a:pt x="0" y="0"/>
                </a:moveTo>
                <a:lnTo>
                  <a:pt x="7115155" y="0"/>
                </a:lnTo>
                <a:lnTo>
                  <a:pt x="7115155" y="3219608"/>
                </a:lnTo>
                <a:lnTo>
                  <a:pt x="0" y="3219608"/>
                </a:lnTo>
                <a:lnTo>
                  <a:pt x="0" y="0"/>
                </a:lnTo>
                <a:close/>
              </a:path>
            </a:pathLst>
          </a:custGeom>
          <a:blipFill>
            <a:blip r:embed="rId8"/>
            <a:stretch>
              <a:fillRect l="0" t="0" r="0" b="0"/>
            </a:stretch>
          </a:blipFill>
        </p:spPr>
      </p:sp>
      <p:sp>
        <p:nvSpPr>
          <p:cNvPr name="Freeform 16" id="16"/>
          <p:cNvSpPr/>
          <p:nvPr/>
        </p:nvSpPr>
        <p:spPr>
          <a:xfrm flipH="false" flipV="false" rot="0">
            <a:off x="8200900" y="6712141"/>
            <a:ext cx="8193362" cy="2232691"/>
          </a:xfrm>
          <a:custGeom>
            <a:avLst/>
            <a:gdLst/>
            <a:ahLst/>
            <a:cxnLst/>
            <a:rect r="r" b="b" t="t" l="l"/>
            <a:pathLst>
              <a:path h="2232691" w="8193362">
                <a:moveTo>
                  <a:pt x="0" y="0"/>
                </a:moveTo>
                <a:lnTo>
                  <a:pt x="8193362" y="0"/>
                </a:lnTo>
                <a:lnTo>
                  <a:pt x="8193362" y="2232691"/>
                </a:lnTo>
                <a:lnTo>
                  <a:pt x="0" y="2232691"/>
                </a:lnTo>
                <a:lnTo>
                  <a:pt x="0" y="0"/>
                </a:lnTo>
                <a:close/>
              </a:path>
            </a:pathLst>
          </a:custGeom>
          <a:blipFill>
            <a:blip r:embed="rId9"/>
            <a:stretch>
              <a:fillRect l="0" t="0" r="0" b="0"/>
            </a:stretch>
          </a:blipFill>
        </p:spPr>
      </p:sp>
      <p:sp>
        <p:nvSpPr>
          <p:cNvPr name="TextBox 17" id="17"/>
          <p:cNvSpPr txBox="true"/>
          <p:nvPr/>
        </p:nvSpPr>
        <p:spPr>
          <a:xfrm rot="0">
            <a:off x="2210566" y="1913733"/>
            <a:ext cx="8367743"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người dùng: bác sĩ, supporter</a:t>
            </a:r>
          </a:p>
        </p:txBody>
      </p:sp>
      <p:sp>
        <p:nvSpPr>
          <p:cNvPr name="TextBox 18" id="18"/>
          <p:cNvSpPr txBox="true"/>
          <p:nvPr/>
        </p:nvSpPr>
        <p:spPr>
          <a:xfrm rot="0">
            <a:off x="1839501" y="5271819"/>
            <a:ext cx="6612954" cy="396240"/>
          </a:xfrm>
          <a:prstGeom prst="rect">
            <a:avLst/>
          </a:prstGeom>
        </p:spPr>
        <p:txBody>
          <a:bodyPr anchor="t" rtlCol="false" tIns="0" lIns="0" bIns="0" rIns="0">
            <a:spAutoFit/>
          </a:bodyPr>
          <a:lstStyle/>
          <a:p>
            <a:pPr algn="ctr">
              <a:lnSpc>
                <a:spcPts val="3359"/>
              </a:lnSpc>
              <a:spcBef>
                <a:spcPct val="0"/>
              </a:spcBef>
            </a:pPr>
            <a:r>
              <a:rPr lang="en-US" sz="2399">
                <a:solidFill>
                  <a:srgbClr val="4F6A92"/>
                </a:solidFill>
                <a:latin typeface="Canva Sans"/>
                <a:ea typeface="Canva Sans"/>
                <a:cs typeface="Canva Sans"/>
                <a:sym typeface="Canva Sans"/>
              </a:rPr>
              <a:t> Lấy danh sách bác sĩ và render trang quản lý.</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469752" y="4054634"/>
            <a:ext cx="7473847" cy="5203666"/>
          </a:xfrm>
          <a:custGeom>
            <a:avLst/>
            <a:gdLst/>
            <a:ahLst/>
            <a:cxnLst/>
            <a:rect r="r" b="b" t="t" l="l"/>
            <a:pathLst>
              <a:path h="5203666" w="7473847">
                <a:moveTo>
                  <a:pt x="0" y="0"/>
                </a:moveTo>
                <a:lnTo>
                  <a:pt x="7473847" y="0"/>
                </a:lnTo>
                <a:lnTo>
                  <a:pt x="7473847" y="5203666"/>
                </a:lnTo>
                <a:lnTo>
                  <a:pt x="0" y="5203666"/>
                </a:lnTo>
                <a:lnTo>
                  <a:pt x="0" y="0"/>
                </a:lnTo>
                <a:close/>
              </a:path>
            </a:pathLst>
          </a:custGeom>
          <a:blipFill>
            <a:blip r:embed="rId8"/>
            <a:stretch>
              <a:fillRect l="0" t="0" r="0" b="0"/>
            </a:stretch>
          </a:blipFill>
        </p:spPr>
      </p:sp>
      <p:sp>
        <p:nvSpPr>
          <p:cNvPr name="Freeform 16" id="16"/>
          <p:cNvSpPr/>
          <p:nvPr/>
        </p:nvSpPr>
        <p:spPr>
          <a:xfrm flipH="false" flipV="false" rot="0">
            <a:off x="8943599" y="4197078"/>
            <a:ext cx="7611754" cy="4138891"/>
          </a:xfrm>
          <a:custGeom>
            <a:avLst/>
            <a:gdLst/>
            <a:ahLst/>
            <a:cxnLst/>
            <a:rect r="r" b="b" t="t" l="l"/>
            <a:pathLst>
              <a:path h="4138891" w="7611754">
                <a:moveTo>
                  <a:pt x="0" y="0"/>
                </a:moveTo>
                <a:lnTo>
                  <a:pt x="7611754" y="0"/>
                </a:lnTo>
                <a:lnTo>
                  <a:pt x="7611754" y="4138891"/>
                </a:lnTo>
                <a:lnTo>
                  <a:pt x="0" y="4138891"/>
                </a:lnTo>
                <a:lnTo>
                  <a:pt x="0" y="0"/>
                </a:lnTo>
                <a:close/>
              </a:path>
            </a:pathLst>
          </a:custGeom>
          <a:blipFill>
            <a:blip r:embed="rId9"/>
            <a:stretch>
              <a:fillRect l="0" t="0" r="0" b="0"/>
            </a:stretch>
          </a:blipFill>
        </p:spPr>
      </p:sp>
      <p:sp>
        <p:nvSpPr>
          <p:cNvPr name="TextBox 17" id="17"/>
          <p:cNvSpPr txBox="true"/>
          <p:nvPr/>
        </p:nvSpPr>
        <p:spPr>
          <a:xfrm rot="0">
            <a:off x="2210566" y="1913733"/>
            <a:ext cx="8367743"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người dùng: bác sĩ, supporter</a:t>
            </a:r>
          </a:p>
        </p:txBody>
      </p:sp>
      <p:sp>
        <p:nvSpPr>
          <p:cNvPr name="TextBox 18" id="18"/>
          <p:cNvSpPr txBox="true"/>
          <p:nvPr/>
        </p:nvSpPr>
        <p:spPr>
          <a:xfrm rot="0">
            <a:off x="2549988" y="2663858"/>
            <a:ext cx="4572223" cy="97663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4F6A92"/>
                </a:solidFill>
                <a:latin typeface="Canva Sans"/>
                <a:ea typeface="Canva Sans"/>
                <a:cs typeface="Canva Sans"/>
                <a:sym typeface="Canva Sans"/>
              </a:rPr>
              <a:t>Hiển thị form tạo bác sĩ</a:t>
            </a:r>
          </a:p>
          <a:p>
            <a:pPr algn="l" marL="604515" indent="-302257" lvl="1">
              <a:lnSpc>
                <a:spcPts val="3919"/>
              </a:lnSpc>
              <a:buFont typeface="Arial"/>
              <a:buChar char="•"/>
            </a:pPr>
            <a:r>
              <a:rPr lang="en-US" sz="2799">
                <a:solidFill>
                  <a:srgbClr val="4F6A92"/>
                </a:solidFill>
                <a:latin typeface="Canva Sans"/>
                <a:ea typeface="Canva Sans"/>
                <a:cs typeface="Canva Sans"/>
                <a:sym typeface="Canva Sans"/>
              </a:rPr>
              <a:t>Tạo bác sĩ mới</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588222" y="3577995"/>
            <a:ext cx="8359841" cy="3131010"/>
          </a:xfrm>
          <a:custGeom>
            <a:avLst/>
            <a:gdLst/>
            <a:ahLst/>
            <a:cxnLst/>
            <a:rect r="r" b="b" t="t" l="l"/>
            <a:pathLst>
              <a:path h="3131010" w="8359841">
                <a:moveTo>
                  <a:pt x="0" y="0"/>
                </a:moveTo>
                <a:lnTo>
                  <a:pt x="8359841" y="0"/>
                </a:lnTo>
                <a:lnTo>
                  <a:pt x="8359841" y="3131010"/>
                </a:lnTo>
                <a:lnTo>
                  <a:pt x="0" y="3131010"/>
                </a:lnTo>
                <a:lnTo>
                  <a:pt x="0" y="0"/>
                </a:lnTo>
                <a:close/>
              </a:path>
            </a:pathLst>
          </a:custGeom>
          <a:blipFill>
            <a:blip r:embed="rId8"/>
            <a:stretch>
              <a:fillRect l="0" t="0" r="0" b="-88235"/>
            </a:stretch>
          </a:blipFill>
        </p:spPr>
      </p:sp>
      <p:sp>
        <p:nvSpPr>
          <p:cNvPr name="Freeform 16" id="16"/>
          <p:cNvSpPr/>
          <p:nvPr/>
        </p:nvSpPr>
        <p:spPr>
          <a:xfrm flipH="false" flipV="false" rot="0">
            <a:off x="5646804" y="6735852"/>
            <a:ext cx="11301259" cy="2881821"/>
          </a:xfrm>
          <a:custGeom>
            <a:avLst/>
            <a:gdLst/>
            <a:ahLst/>
            <a:cxnLst/>
            <a:rect r="r" b="b" t="t" l="l"/>
            <a:pathLst>
              <a:path h="2881821" w="11301259">
                <a:moveTo>
                  <a:pt x="0" y="0"/>
                </a:moveTo>
                <a:lnTo>
                  <a:pt x="11301259" y="0"/>
                </a:lnTo>
                <a:lnTo>
                  <a:pt x="11301259" y="2881821"/>
                </a:lnTo>
                <a:lnTo>
                  <a:pt x="0" y="2881821"/>
                </a:lnTo>
                <a:lnTo>
                  <a:pt x="0" y="0"/>
                </a:lnTo>
                <a:close/>
              </a:path>
            </a:pathLst>
          </a:custGeom>
          <a:blipFill>
            <a:blip r:embed="rId9"/>
            <a:stretch>
              <a:fillRect l="0" t="0" r="0" b="0"/>
            </a:stretch>
          </a:blipFill>
        </p:spPr>
      </p:sp>
      <p:sp>
        <p:nvSpPr>
          <p:cNvPr name="TextBox 17" id="17"/>
          <p:cNvSpPr txBox="true"/>
          <p:nvPr/>
        </p:nvSpPr>
        <p:spPr>
          <a:xfrm rot="0">
            <a:off x="2210566" y="1913733"/>
            <a:ext cx="8367743"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người dùng: bác sĩ, supporter</a:t>
            </a:r>
          </a:p>
        </p:txBody>
      </p:sp>
      <p:sp>
        <p:nvSpPr>
          <p:cNvPr name="TextBox 18" id="18"/>
          <p:cNvSpPr txBox="true"/>
          <p:nvPr/>
        </p:nvSpPr>
        <p:spPr>
          <a:xfrm rot="0">
            <a:off x="4730023" y="3732642"/>
            <a:ext cx="1833562" cy="495301"/>
          </a:xfrm>
          <a:prstGeom prst="rect">
            <a:avLst/>
          </a:prstGeom>
        </p:spPr>
        <p:txBody>
          <a:bodyPr anchor="t" rtlCol="false" tIns="0" lIns="0" bIns="0" rIns="0">
            <a:spAutoFit/>
          </a:bodyPr>
          <a:lstStyle/>
          <a:p>
            <a:pPr algn="ctr">
              <a:lnSpc>
                <a:spcPts val="4199"/>
              </a:lnSpc>
              <a:spcBef>
                <a:spcPct val="0"/>
              </a:spcBef>
            </a:pPr>
            <a:r>
              <a:rPr lang="en-US" sz="2999">
                <a:solidFill>
                  <a:srgbClr val="4F6A92"/>
                </a:solidFill>
                <a:latin typeface="Canva Sans"/>
                <a:ea typeface="Canva Sans"/>
                <a:cs typeface="Canva Sans"/>
                <a:sym typeface="Canva Sans"/>
              </a:rPr>
              <a:t>Xóa bác sĩ</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800033" y="3336461"/>
            <a:ext cx="6985525" cy="1859640"/>
          </a:xfrm>
          <a:custGeom>
            <a:avLst/>
            <a:gdLst/>
            <a:ahLst/>
            <a:cxnLst/>
            <a:rect r="r" b="b" t="t" l="l"/>
            <a:pathLst>
              <a:path h="1859640" w="6985525">
                <a:moveTo>
                  <a:pt x="0" y="0"/>
                </a:moveTo>
                <a:lnTo>
                  <a:pt x="6985524" y="0"/>
                </a:lnTo>
                <a:lnTo>
                  <a:pt x="6985524" y="1859640"/>
                </a:lnTo>
                <a:lnTo>
                  <a:pt x="0" y="1859640"/>
                </a:lnTo>
                <a:lnTo>
                  <a:pt x="0" y="0"/>
                </a:lnTo>
                <a:close/>
              </a:path>
            </a:pathLst>
          </a:custGeom>
          <a:blipFill>
            <a:blip r:embed="rId8"/>
            <a:stretch>
              <a:fillRect l="0" t="0" r="0" b="-42273"/>
            </a:stretch>
          </a:blipFill>
        </p:spPr>
      </p:sp>
      <p:sp>
        <p:nvSpPr>
          <p:cNvPr name="Freeform 16" id="16"/>
          <p:cNvSpPr/>
          <p:nvPr/>
        </p:nvSpPr>
        <p:spPr>
          <a:xfrm flipH="false" flipV="false" rot="0">
            <a:off x="8800033" y="5196101"/>
            <a:ext cx="6985525" cy="1916077"/>
          </a:xfrm>
          <a:custGeom>
            <a:avLst/>
            <a:gdLst/>
            <a:ahLst/>
            <a:cxnLst/>
            <a:rect r="r" b="b" t="t" l="l"/>
            <a:pathLst>
              <a:path h="1916077" w="6985525">
                <a:moveTo>
                  <a:pt x="0" y="0"/>
                </a:moveTo>
                <a:lnTo>
                  <a:pt x="6985524" y="0"/>
                </a:lnTo>
                <a:lnTo>
                  <a:pt x="6985524" y="1916077"/>
                </a:lnTo>
                <a:lnTo>
                  <a:pt x="0" y="1916077"/>
                </a:lnTo>
                <a:lnTo>
                  <a:pt x="0" y="0"/>
                </a:lnTo>
                <a:close/>
              </a:path>
            </a:pathLst>
          </a:custGeom>
          <a:blipFill>
            <a:blip r:embed="rId9"/>
            <a:stretch>
              <a:fillRect l="0" t="0" r="-5528" b="-198165"/>
            </a:stretch>
          </a:blipFill>
        </p:spPr>
      </p:sp>
      <p:sp>
        <p:nvSpPr>
          <p:cNvPr name="Freeform 17" id="17"/>
          <p:cNvSpPr/>
          <p:nvPr/>
        </p:nvSpPr>
        <p:spPr>
          <a:xfrm flipH="false" flipV="false" rot="0">
            <a:off x="8800033" y="7112178"/>
            <a:ext cx="6985525" cy="2045739"/>
          </a:xfrm>
          <a:custGeom>
            <a:avLst/>
            <a:gdLst/>
            <a:ahLst/>
            <a:cxnLst/>
            <a:rect r="r" b="b" t="t" l="l"/>
            <a:pathLst>
              <a:path h="2045739" w="6985525">
                <a:moveTo>
                  <a:pt x="0" y="0"/>
                </a:moveTo>
                <a:lnTo>
                  <a:pt x="6985524" y="0"/>
                </a:lnTo>
                <a:lnTo>
                  <a:pt x="6985524" y="2045739"/>
                </a:lnTo>
                <a:lnTo>
                  <a:pt x="0" y="2045739"/>
                </a:lnTo>
                <a:lnTo>
                  <a:pt x="0" y="0"/>
                </a:lnTo>
                <a:close/>
              </a:path>
            </a:pathLst>
          </a:custGeom>
          <a:blipFill>
            <a:blip r:embed="rId10"/>
            <a:stretch>
              <a:fillRect l="0" t="0" r="-604" b="-170960"/>
            </a:stretch>
          </a:blipFill>
        </p:spPr>
      </p:sp>
      <p:sp>
        <p:nvSpPr>
          <p:cNvPr name="Freeform 18" id="18"/>
          <p:cNvSpPr/>
          <p:nvPr/>
        </p:nvSpPr>
        <p:spPr>
          <a:xfrm flipH="false" flipV="false" rot="0">
            <a:off x="1240144" y="5843325"/>
            <a:ext cx="7597919" cy="3314592"/>
          </a:xfrm>
          <a:custGeom>
            <a:avLst/>
            <a:gdLst/>
            <a:ahLst/>
            <a:cxnLst/>
            <a:rect r="r" b="b" t="t" l="l"/>
            <a:pathLst>
              <a:path h="3314592" w="7597919">
                <a:moveTo>
                  <a:pt x="0" y="0"/>
                </a:moveTo>
                <a:lnTo>
                  <a:pt x="7597920" y="0"/>
                </a:lnTo>
                <a:lnTo>
                  <a:pt x="7597920" y="3314592"/>
                </a:lnTo>
                <a:lnTo>
                  <a:pt x="0" y="3314592"/>
                </a:lnTo>
                <a:lnTo>
                  <a:pt x="0" y="0"/>
                </a:lnTo>
                <a:close/>
              </a:path>
            </a:pathLst>
          </a:custGeom>
          <a:blipFill>
            <a:blip r:embed="rId11"/>
            <a:stretch>
              <a:fillRect l="0" t="0" r="0" b="0"/>
            </a:stretch>
          </a:blipFill>
        </p:spPr>
      </p:sp>
      <p:sp>
        <p:nvSpPr>
          <p:cNvPr name="TextBox 19" id="19"/>
          <p:cNvSpPr txBox="true"/>
          <p:nvPr/>
        </p:nvSpPr>
        <p:spPr>
          <a:xfrm rot="0">
            <a:off x="2210566" y="1913733"/>
            <a:ext cx="8367743"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người dùng: bác sĩ, supporter</a:t>
            </a:r>
          </a:p>
        </p:txBody>
      </p:sp>
      <p:sp>
        <p:nvSpPr>
          <p:cNvPr name="TextBox 20" id="20"/>
          <p:cNvSpPr txBox="true"/>
          <p:nvPr/>
        </p:nvSpPr>
        <p:spPr>
          <a:xfrm rot="0">
            <a:off x="3298811" y="3578530"/>
            <a:ext cx="4412977" cy="481331"/>
          </a:xfrm>
          <a:prstGeom prst="rect">
            <a:avLst/>
          </a:prstGeom>
        </p:spPr>
        <p:txBody>
          <a:bodyPr anchor="t" rtlCol="false" tIns="0" lIns="0" bIns="0" rIns="0">
            <a:spAutoFit/>
          </a:bodyPr>
          <a:lstStyle/>
          <a:p>
            <a:pPr algn="ctr">
              <a:lnSpc>
                <a:spcPts val="3919"/>
              </a:lnSpc>
              <a:spcBef>
                <a:spcPct val="0"/>
              </a:spcBef>
            </a:pPr>
            <a:r>
              <a:rPr lang="en-US" sz="2799">
                <a:solidFill>
                  <a:srgbClr val="4F6A92"/>
                </a:solidFill>
                <a:latin typeface="Canva Sans"/>
                <a:ea typeface="Canva Sans"/>
                <a:cs typeface="Canva Sans"/>
                <a:sym typeface="Canva Sans"/>
              </a:rPr>
              <a:t>Chỉnh sửa thông tin bác sĩ</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2699307" y="5309919"/>
            <a:ext cx="11301259" cy="3588150"/>
          </a:xfrm>
          <a:custGeom>
            <a:avLst/>
            <a:gdLst/>
            <a:ahLst/>
            <a:cxnLst/>
            <a:rect r="r" b="b" t="t" l="l"/>
            <a:pathLst>
              <a:path h="3588150" w="11301259">
                <a:moveTo>
                  <a:pt x="0" y="0"/>
                </a:moveTo>
                <a:lnTo>
                  <a:pt x="11301259" y="0"/>
                </a:lnTo>
                <a:lnTo>
                  <a:pt x="11301259" y="3588150"/>
                </a:lnTo>
                <a:lnTo>
                  <a:pt x="0" y="3588150"/>
                </a:lnTo>
                <a:lnTo>
                  <a:pt x="0" y="0"/>
                </a:lnTo>
                <a:close/>
              </a:path>
            </a:pathLst>
          </a:custGeom>
          <a:blipFill>
            <a:blip r:embed="rId8"/>
            <a:stretch>
              <a:fillRect l="0" t="0" r="0" b="0"/>
            </a:stretch>
          </a:blipFill>
        </p:spPr>
      </p:sp>
      <p:sp>
        <p:nvSpPr>
          <p:cNvPr name="TextBox 16" id="16"/>
          <p:cNvSpPr txBox="true"/>
          <p:nvPr/>
        </p:nvSpPr>
        <p:spPr>
          <a:xfrm rot="0">
            <a:off x="2210566" y="1913733"/>
            <a:ext cx="9058664"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lịch làm việc trong tuần của bác sĩ: </a:t>
            </a:r>
          </a:p>
        </p:txBody>
      </p:sp>
      <p:sp>
        <p:nvSpPr>
          <p:cNvPr name="TextBox 17" id="17"/>
          <p:cNvSpPr txBox="true"/>
          <p:nvPr/>
        </p:nvSpPr>
        <p:spPr>
          <a:xfrm rot="0">
            <a:off x="2549988" y="2673383"/>
            <a:ext cx="8225714" cy="2334392"/>
          </a:xfrm>
          <a:prstGeom prst="rect">
            <a:avLst/>
          </a:prstGeom>
        </p:spPr>
        <p:txBody>
          <a:bodyPr anchor="t" rtlCol="false" tIns="0" lIns="0" bIns="0" rIns="0">
            <a:spAutoFit/>
          </a:bodyPr>
          <a:lstStyle/>
          <a:p>
            <a:pPr algn="l" marL="479259" indent="-239630" lvl="1">
              <a:lnSpc>
                <a:spcPts val="3107"/>
              </a:lnSpc>
              <a:buFont typeface="Arial"/>
              <a:buChar char="•"/>
            </a:pPr>
            <a:r>
              <a:rPr lang="en-US" sz="2219">
                <a:solidFill>
                  <a:srgbClr val="4F6A92"/>
                </a:solidFill>
                <a:latin typeface="Canva Sans"/>
                <a:ea typeface="Canva Sans"/>
                <a:cs typeface="Canva Sans"/>
                <a:sym typeface="Canva Sans"/>
              </a:rPr>
              <a:t>Hiển thị lịch làm việc của bác sĩ trong 3 ngày tới</a:t>
            </a:r>
          </a:p>
          <a:p>
            <a:pPr algn="l" marL="479259" indent="-239630" lvl="1">
              <a:lnSpc>
                <a:spcPts val="3107"/>
              </a:lnSpc>
              <a:buFont typeface="Arial"/>
              <a:buChar char="•"/>
            </a:pPr>
            <a:r>
              <a:rPr lang="en-US" sz="2219">
                <a:solidFill>
                  <a:srgbClr val="4F6A92"/>
                </a:solidFill>
                <a:latin typeface="Canva Sans"/>
                <a:ea typeface="Canva Sans"/>
                <a:cs typeface="Canva Sans"/>
                <a:sym typeface="Canva Sans"/>
              </a:rPr>
              <a:t>Tạo mảng threeDaySchedules chứa hôm nay, ngày mai, ngày kia.</a:t>
            </a:r>
          </a:p>
          <a:p>
            <a:pPr algn="l" marL="479259" indent="-239630" lvl="1">
              <a:lnSpc>
                <a:spcPts val="3107"/>
              </a:lnSpc>
              <a:buFont typeface="Arial"/>
              <a:buChar char="•"/>
            </a:pPr>
            <a:r>
              <a:rPr lang="en-US" sz="2219">
                <a:solidFill>
                  <a:srgbClr val="4F6A92"/>
                </a:solidFill>
                <a:latin typeface="Canva Sans"/>
                <a:ea typeface="Canva Sans"/>
                <a:cs typeface="Canva Sans"/>
                <a:sym typeface="Canva Sans"/>
              </a:rPr>
              <a:t>Gọi doctorService.getDoctorSchedules(data) để lấy lịch khám tương ứng theo ID bác sĩ.</a:t>
            </a:r>
          </a:p>
          <a:p>
            <a:pPr algn="l" marL="479259" indent="-239630" lvl="1">
              <a:lnSpc>
                <a:spcPts val="3107"/>
              </a:lnSpc>
              <a:buFont typeface="Arial"/>
              <a:buChar char="•"/>
            </a:pPr>
            <a:r>
              <a:rPr lang="en-US" sz="2219">
                <a:solidFill>
                  <a:srgbClr val="4F6A92"/>
                </a:solidFill>
                <a:latin typeface="Canva Sans"/>
                <a:ea typeface="Canva Sans"/>
                <a:cs typeface="Canva Sans"/>
                <a:sym typeface="Canva Sans"/>
              </a:rPr>
              <a:t>Convert định dạng ngày bằng moment và stringToDate.</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054954" y="3635680"/>
            <a:ext cx="11301259" cy="3983694"/>
          </a:xfrm>
          <a:custGeom>
            <a:avLst/>
            <a:gdLst/>
            <a:ahLst/>
            <a:cxnLst/>
            <a:rect r="r" b="b" t="t" l="l"/>
            <a:pathLst>
              <a:path h="3983694" w="11301259">
                <a:moveTo>
                  <a:pt x="0" y="0"/>
                </a:moveTo>
                <a:lnTo>
                  <a:pt x="11301259" y="0"/>
                </a:lnTo>
                <a:lnTo>
                  <a:pt x="11301259" y="3983694"/>
                </a:lnTo>
                <a:lnTo>
                  <a:pt x="0" y="3983694"/>
                </a:lnTo>
                <a:lnTo>
                  <a:pt x="0" y="0"/>
                </a:lnTo>
                <a:close/>
              </a:path>
            </a:pathLst>
          </a:custGeom>
          <a:blipFill>
            <a:blip r:embed="rId8"/>
            <a:stretch>
              <a:fillRect l="0" t="0" r="0" b="0"/>
            </a:stretch>
          </a:blipFill>
        </p:spPr>
      </p:sp>
      <p:sp>
        <p:nvSpPr>
          <p:cNvPr name="TextBox 16" id="16"/>
          <p:cNvSpPr txBox="true"/>
          <p:nvPr/>
        </p:nvSpPr>
        <p:spPr>
          <a:xfrm rot="0">
            <a:off x="2210566" y="1913733"/>
            <a:ext cx="9058664"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lịch làm việc trong tuần của bác sĩ: </a:t>
            </a:r>
          </a:p>
        </p:txBody>
      </p:sp>
      <p:sp>
        <p:nvSpPr>
          <p:cNvPr name="TextBox 17" id="17"/>
          <p:cNvSpPr txBox="true"/>
          <p:nvPr/>
        </p:nvSpPr>
        <p:spPr>
          <a:xfrm rot="0">
            <a:off x="3054954" y="2673383"/>
            <a:ext cx="5368603"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4F6A92"/>
                </a:solidFill>
                <a:latin typeface="Canva Sans"/>
                <a:ea typeface="Canva Sans"/>
                <a:cs typeface="Canva Sans"/>
                <a:sym typeface="Canva Sans"/>
              </a:rPr>
              <a:t> Hiển thị giao diện tạo lịch khám</a:t>
            </a:r>
          </a:p>
          <a:p>
            <a:pPr algn="l" marL="539746" indent="-269873" lvl="1">
              <a:lnSpc>
                <a:spcPts val="3499"/>
              </a:lnSpc>
              <a:buFont typeface="Arial"/>
              <a:buChar char="•"/>
            </a:pPr>
            <a:r>
              <a:rPr lang="en-US" sz="2499">
                <a:solidFill>
                  <a:srgbClr val="4F6A92"/>
                </a:solidFill>
                <a:latin typeface="Canva Sans"/>
                <a:ea typeface="Canva Sans"/>
                <a:cs typeface="Canva Sans"/>
                <a:sym typeface="Canva Sans"/>
              </a:rPr>
              <a:t> Xử lý khi form được gửi</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291223" y="4737468"/>
            <a:ext cx="11301259" cy="988860"/>
          </a:xfrm>
          <a:custGeom>
            <a:avLst/>
            <a:gdLst/>
            <a:ahLst/>
            <a:cxnLst/>
            <a:rect r="r" b="b" t="t" l="l"/>
            <a:pathLst>
              <a:path h="988860" w="11301259">
                <a:moveTo>
                  <a:pt x="0" y="0"/>
                </a:moveTo>
                <a:lnTo>
                  <a:pt x="11301259" y="0"/>
                </a:lnTo>
                <a:lnTo>
                  <a:pt x="11301259" y="988860"/>
                </a:lnTo>
                <a:lnTo>
                  <a:pt x="0" y="988860"/>
                </a:lnTo>
                <a:lnTo>
                  <a:pt x="0" y="0"/>
                </a:lnTo>
                <a:close/>
              </a:path>
            </a:pathLst>
          </a:custGeom>
          <a:blipFill>
            <a:blip r:embed="rId8"/>
            <a:stretch>
              <a:fillRect l="0" t="0" r="0" b="0"/>
            </a:stretch>
          </a:blipFill>
        </p:spPr>
      </p:sp>
      <p:sp>
        <p:nvSpPr>
          <p:cNvPr name="Freeform 16" id="16"/>
          <p:cNvSpPr/>
          <p:nvPr/>
        </p:nvSpPr>
        <p:spPr>
          <a:xfrm flipH="false" flipV="false" rot="0">
            <a:off x="3291223" y="5853796"/>
            <a:ext cx="11301259" cy="3404504"/>
          </a:xfrm>
          <a:custGeom>
            <a:avLst/>
            <a:gdLst/>
            <a:ahLst/>
            <a:cxnLst/>
            <a:rect r="r" b="b" t="t" l="l"/>
            <a:pathLst>
              <a:path h="3404504" w="11301259">
                <a:moveTo>
                  <a:pt x="0" y="0"/>
                </a:moveTo>
                <a:lnTo>
                  <a:pt x="11301259" y="0"/>
                </a:lnTo>
                <a:lnTo>
                  <a:pt x="11301259" y="3404504"/>
                </a:lnTo>
                <a:lnTo>
                  <a:pt x="0" y="3404504"/>
                </a:lnTo>
                <a:lnTo>
                  <a:pt x="0" y="0"/>
                </a:lnTo>
                <a:close/>
              </a:path>
            </a:pathLst>
          </a:custGeom>
          <a:blipFill>
            <a:blip r:embed="rId9"/>
            <a:stretch>
              <a:fillRect l="0" t="0" r="0" b="0"/>
            </a:stretch>
          </a:blipFill>
        </p:spPr>
      </p:sp>
      <p:sp>
        <p:nvSpPr>
          <p:cNvPr name="TextBox 17" id="17"/>
          <p:cNvSpPr txBox="true"/>
          <p:nvPr/>
        </p:nvSpPr>
        <p:spPr>
          <a:xfrm rot="0">
            <a:off x="2210566" y="1913733"/>
            <a:ext cx="9058664"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Quản lý lịch làm việc trong tuần của bác sĩ: </a:t>
            </a:r>
          </a:p>
        </p:txBody>
      </p:sp>
      <p:sp>
        <p:nvSpPr>
          <p:cNvPr name="TextBox 18" id="18"/>
          <p:cNvSpPr txBox="true"/>
          <p:nvPr/>
        </p:nvSpPr>
        <p:spPr>
          <a:xfrm rot="0">
            <a:off x="3291223" y="3217215"/>
            <a:ext cx="6618610" cy="789305"/>
          </a:xfrm>
          <a:prstGeom prst="rect">
            <a:avLst/>
          </a:prstGeom>
        </p:spPr>
        <p:txBody>
          <a:bodyPr anchor="t" rtlCol="false" tIns="0" lIns="0" bIns="0" rIns="0">
            <a:spAutoFit/>
          </a:bodyPr>
          <a:lstStyle/>
          <a:p>
            <a:pPr algn="ctr" marL="496567" indent="-248284" lvl="1">
              <a:lnSpc>
                <a:spcPts val="3219"/>
              </a:lnSpc>
              <a:buFont typeface="Arial"/>
              <a:buChar char="•"/>
            </a:pPr>
            <a:r>
              <a:rPr lang="en-US" sz="2299">
                <a:solidFill>
                  <a:srgbClr val="4F6A92"/>
                </a:solidFill>
                <a:latin typeface="Canva Sans"/>
                <a:ea typeface="Canva Sans"/>
                <a:cs typeface="Canva Sans"/>
                <a:sym typeface="Canva Sans"/>
              </a:rPr>
              <a:t> Lấy lịch khám cụ thể cho 1 bác sĩ theo ngày</a:t>
            </a:r>
          </a:p>
          <a:p>
            <a:pPr algn="ctr" marL="496567" indent="-248284" lvl="1">
              <a:lnSpc>
                <a:spcPts val="3219"/>
              </a:lnSpc>
              <a:buFont typeface="Arial"/>
              <a:buChar char="•"/>
            </a:pPr>
            <a:r>
              <a:rPr lang="en-US" sz="2299">
                <a:solidFill>
                  <a:srgbClr val="4F6A92"/>
                </a:solidFill>
                <a:latin typeface="Canva Sans"/>
                <a:ea typeface="Canva Sans"/>
                <a:cs typeface="Canva Sans"/>
                <a:sym typeface="Canva Sans"/>
              </a:rPr>
              <a:t>Trả về thông tin lịch khám + thông tin bác sĩ.</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07017" y="-2010251"/>
            <a:ext cx="5517584" cy="6747719"/>
            <a:chOff x="0" y="0"/>
            <a:chExt cx="1453191" cy="1777177"/>
          </a:xfrm>
        </p:grpSpPr>
        <p:sp>
          <p:nvSpPr>
            <p:cNvPr name="Freeform 3" id="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4F6A92"/>
            </a:solidFill>
          </p:spPr>
        </p:sp>
        <p:sp>
          <p:nvSpPr>
            <p:cNvPr name="TextBox 4" id="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221679">
            <a:off x="1605673" y="-67495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1420" y="426779"/>
            <a:ext cx="16825161" cy="1191030"/>
          </a:xfrm>
          <a:prstGeom prst="rect">
            <a:avLst/>
          </a:prstGeom>
        </p:spPr>
        <p:txBody>
          <a:bodyPr anchor="t" rtlCol="false" tIns="0" lIns="0" bIns="0" rIns="0">
            <a:spAutoFit/>
          </a:bodyPr>
          <a:lstStyle/>
          <a:p>
            <a:pPr algn="ctr" marL="0" indent="0" lvl="1">
              <a:lnSpc>
                <a:spcPts val="8635"/>
              </a:lnSpc>
            </a:pPr>
            <a:r>
              <a:rPr lang="en-US" b="true" sz="9386" spc="262">
                <a:solidFill>
                  <a:srgbClr val="4F6A92"/>
                </a:solidFill>
                <a:latin typeface="Barlow SemiCondensed Bold"/>
                <a:ea typeface="Barlow SemiCondensed Bold"/>
                <a:cs typeface="Barlow SemiCondensed Bold"/>
                <a:sym typeface="Barlow SemiCondensed Bold"/>
              </a:rPr>
              <a:t>VI. LẬP TRÌNH - DEMO</a:t>
            </a:r>
          </a:p>
        </p:txBody>
      </p:sp>
      <p:grpSp>
        <p:nvGrpSpPr>
          <p:cNvPr name="Group 7" id="7"/>
          <p:cNvGrpSpPr/>
          <p:nvPr/>
        </p:nvGrpSpPr>
        <p:grpSpPr>
          <a:xfrm rot="0">
            <a:off x="16948063" y="-2010251"/>
            <a:ext cx="5517584" cy="6747719"/>
            <a:chOff x="0" y="0"/>
            <a:chExt cx="1453191" cy="1777177"/>
          </a:xfrm>
        </p:grpSpPr>
        <p:sp>
          <p:nvSpPr>
            <p:cNvPr name="Freeform 8" id="8"/>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B2DFE5"/>
            </a:solidFill>
          </p:spPr>
        </p:sp>
        <p:sp>
          <p:nvSpPr>
            <p:cNvPr name="TextBox 9" id="9"/>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3578320">
            <a:off x="-720864" y="49039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578320">
            <a:off x="15857897" y="3072962"/>
            <a:ext cx="4860206" cy="4206287"/>
          </a:xfrm>
          <a:custGeom>
            <a:avLst/>
            <a:gdLst/>
            <a:ahLst/>
            <a:cxnLst/>
            <a:rect r="r" b="b" t="t" l="l"/>
            <a:pathLst>
              <a:path h="4206287" w="4860206">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6948063" y="5309919"/>
            <a:ext cx="5517584" cy="6747719"/>
            <a:chOff x="0" y="0"/>
            <a:chExt cx="1453191" cy="1777177"/>
          </a:xfrm>
        </p:grpSpPr>
        <p:sp>
          <p:nvSpPr>
            <p:cNvPr name="Freeform 13" id="13"/>
            <p:cNvSpPr/>
            <p:nvPr/>
          </p:nvSpPr>
          <p:spPr>
            <a:xfrm flipH="false" flipV="false" rot="0">
              <a:off x="0" y="0"/>
              <a:ext cx="1453191" cy="1777177"/>
            </a:xfrm>
            <a:custGeom>
              <a:avLst/>
              <a:gdLst/>
              <a:ahLst/>
              <a:cxnLst/>
              <a:rect r="r" b="b" t="t" l="l"/>
              <a:pathLst>
                <a:path h="1777177" w="1453191">
                  <a:moveTo>
                    <a:pt x="0" y="0"/>
                  </a:moveTo>
                  <a:lnTo>
                    <a:pt x="1453191" y="0"/>
                  </a:lnTo>
                  <a:lnTo>
                    <a:pt x="1453191" y="1777177"/>
                  </a:lnTo>
                  <a:lnTo>
                    <a:pt x="0" y="1777177"/>
                  </a:lnTo>
                  <a:close/>
                </a:path>
              </a:pathLst>
            </a:custGeom>
            <a:solidFill>
              <a:srgbClr val="AECCE7"/>
            </a:solidFill>
          </p:spPr>
        </p:sp>
        <p:sp>
          <p:nvSpPr>
            <p:cNvPr name="TextBox 14" id="14"/>
            <p:cNvSpPr txBox="true"/>
            <p:nvPr/>
          </p:nvSpPr>
          <p:spPr>
            <a:xfrm>
              <a:off x="0" y="-38100"/>
              <a:ext cx="1453191" cy="18152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3966891" y="3121602"/>
            <a:ext cx="3156076" cy="5858146"/>
          </a:xfrm>
          <a:custGeom>
            <a:avLst/>
            <a:gdLst/>
            <a:ahLst/>
            <a:cxnLst/>
            <a:rect r="r" b="b" t="t" l="l"/>
            <a:pathLst>
              <a:path h="5858146" w="3156076">
                <a:moveTo>
                  <a:pt x="0" y="0"/>
                </a:moveTo>
                <a:lnTo>
                  <a:pt x="3156076" y="0"/>
                </a:lnTo>
                <a:lnTo>
                  <a:pt x="3156076" y="5858146"/>
                </a:lnTo>
                <a:lnTo>
                  <a:pt x="0" y="5858146"/>
                </a:lnTo>
                <a:lnTo>
                  <a:pt x="0" y="0"/>
                </a:lnTo>
                <a:close/>
              </a:path>
            </a:pathLst>
          </a:custGeom>
          <a:blipFill>
            <a:blip r:embed="rId8"/>
            <a:stretch>
              <a:fillRect l="0" t="0" r="0" b="0"/>
            </a:stretch>
          </a:blipFill>
        </p:spPr>
      </p:sp>
      <p:sp>
        <p:nvSpPr>
          <p:cNvPr name="Freeform 16" id="16"/>
          <p:cNvSpPr/>
          <p:nvPr/>
        </p:nvSpPr>
        <p:spPr>
          <a:xfrm flipH="false" flipV="false" rot="0">
            <a:off x="6355467" y="3493201"/>
            <a:ext cx="7611424" cy="4842769"/>
          </a:xfrm>
          <a:custGeom>
            <a:avLst/>
            <a:gdLst/>
            <a:ahLst/>
            <a:cxnLst/>
            <a:rect r="r" b="b" t="t" l="l"/>
            <a:pathLst>
              <a:path h="4842769" w="7611424">
                <a:moveTo>
                  <a:pt x="0" y="0"/>
                </a:moveTo>
                <a:lnTo>
                  <a:pt x="7611424" y="0"/>
                </a:lnTo>
                <a:lnTo>
                  <a:pt x="7611424" y="4842768"/>
                </a:lnTo>
                <a:lnTo>
                  <a:pt x="0" y="4842768"/>
                </a:lnTo>
                <a:lnTo>
                  <a:pt x="0" y="0"/>
                </a:lnTo>
                <a:close/>
              </a:path>
            </a:pathLst>
          </a:custGeom>
          <a:blipFill>
            <a:blip r:embed="rId9"/>
            <a:stretch>
              <a:fillRect l="0" t="0" r="0" b="0"/>
            </a:stretch>
          </a:blipFill>
        </p:spPr>
      </p:sp>
      <p:sp>
        <p:nvSpPr>
          <p:cNvPr name="TextBox 17" id="17"/>
          <p:cNvSpPr txBox="true"/>
          <p:nvPr/>
        </p:nvSpPr>
        <p:spPr>
          <a:xfrm rot="0">
            <a:off x="2210566" y="1913733"/>
            <a:ext cx="5220217"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Các wiget liên hệ: </a:t>
            </a:r>
          </a:p>
        </p:txBody>
      </p:sp>
      <p:sp>
        <p:nvSpPr>
          <p:cNvPr name="TextBox 18" id="18"/>
          <p:cNvSpPr txBox="true"/>
          <p:nvPr/>
        </p:nvSpPr>
        <p:spPr>
          <a:xfrm rot="0">
            <a:off x="1240144" y="5105400"/>
            <a:ext cx="4869763" cy="41681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4F6A92"/>
                </a:solidFill>
                <a:latin typeface="Canva Sans"/>
                <a:ea typeface="Canva Sans"/>
                <a:cs typeface="Canva Sans"/>
                <a:sym typeface="Canva Sans"/>
              </a:rPr>
              <a:t>Zalo: Mở chat với số Zalo 0854008327.</a:t>
            </a:r>
          </a:p>
          <a:p>
            <a:pPr algn="l" marL="518157" indent="-259078" lvl="1">
              <a:lnSpc>
                <a:spcPts val="3359"/>
              </a:lnSpc>
              <a:buFont typeface="Arial"/>
              <a:buChar char="•"/>
            </a:pPr>
            <a:r>
              <a:rPr lang="en-US" sz="2399">
                <a:solidFill>
                  <a:srgbClr val="4F6A92"/>
                </a:solidFill>
                <a:latin typeface="Canva Sans"/>
                <a:ea typeface="Canva Sans"/>
                <a:cs typeface="Canva Sans"/>
                <a:sym typeface="Canva Sans"/>
              </a:rPr>
              <a:t>Messenger: Mở hộp thoại chat Messenger với fanpage.</a:t>
            </a:r>
          </a:p>
          <a:p>
            <a:pPr algn="l" marL="518157" indent="-259078" lvl="1">
              <a:lnSpc>
                <a:spcPts val="3359"/>
              </a:lnSpc>
              <a:buFont typeface="Arial"/>
              <a:buChar char="•"/>
            </a:pPr>
            <a:r>
              <a:rPr lang="en-US" sz="2399">
                <a:solidFill>
                  <a:srgbClr val="4F6A92"/>
                </a:solidFill>
                <a:latin typeface="Canva Sans"/>
                <a:ea typeface="Canva Sans"/>
                <a:cs typeface="Canva Sans"/>
                <a:sym typeface="Canva Sans"/>
              </a:rPr>
              <a:t>Gọi điện: Hiển thị số điện thoại và tự động gọi khi người dùng click.</a:t>
            </a:r>
          </a:p>
          <a:p>
            <a:pPr algn="l" marL="518157" indent="-259078" lvl="1">
              <a:lnSpc>
                <a:spcPts val="3359"/>
              </a:lnSpc>
              <a:buFont typeface="Arial"/>
              <a:buChar char="•"/>
            </a:pPr>
            <a:r>
              <a:rPr lang="en-US" sz="2399">
                <a:solidFill>
                  <a:srgbClr val="4F6A92"/>
                </a:solidFill>
                <a:latin typeface="Canva Sans"/>
                <a:ea typeface="Canva Sans"/>
                <a:cs typeface="Canva Sans"/>
                <a:sym typeface="Canva Sans"/>
              </a:rPr>
              <a:t>Đặt lịch ngay: Dẫn đến trang đặt lịch khám bệnh /for-patients.</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61283" y="2200354"/>
            <a:ext cx="11215913" cy="971247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7145" t="0" r="-27145" b="0"/>
              </a:stretch>
            </a:blipFill>
            <a:ln cap="sq">
              <a:noFill/>
              <a:prstDash val="solid"/>
              <a:miter/>
            </a:ln>
          </p:spPr>
        </p:sp>
      </p:grpSp>
      <p:grpSp>
        <p:nvGrpSpPr>
          <p:cNvPr name="Group 4" id="4"/>
          <p:cNvGrpSpPr/>
          <p:nvPr/>
        </p:nvGrpSpPr>
        <p:grpSpPr>
          <a:xfrm rot="0">
            <a:off x="-324751" y="1913075"/>
            <a:ext cx="11923607" cy="3425114"/>
            <a:chOff x="0" y="0"/>
            <a:chExt cx="3140374" cy="902088"/>
          </a:xfrm>
        </p:grpSpPr>
        <p:sp>
          <p:nvSpPr>
            <p:cNvPr name="Freeform 5" id="5"/>
            <p:cNvSpPr/>
            <p:nvPr/>
          </p:nvSpPr>
          <p:spPr>
            <a:xfrm flipH="false" flipV="false" rot="0">
              <a:off x="0" y="0"/>
              <a:ext cx="3140374" cy="902088"/>
            </a:xfrm>
            <a:custGeom>
              <a:avLst/>
              <a:gdLst/>
              <a:ahLst/>
              <a:cxnLst/>
              <a:rect r="r" b="b" t="t" l="l"/>
              <a:pathLst>
                <a:path h="902088" w="3140374">
                  <a:moveTo>
                    <a:pt x="2937174" y="0"/>
                  </a:moveTo>
                  <a:lnTo>
                    <a:pt x="0" y="0"/>
                  </a:lnTo>
                  <a:lnTo>
                    <a:pt x="0" y="902088"/>
                  </a:lnTo>
                  <a:lnTo>
                    <a:pt x="2937174" y="902088"/>
                  </a:lnTo>
                  <a:lnTo>
                    <a:pt x="3140374" y="451044"/>
                  </a:lnTo>
                  <a:lnTo>
                    <a:pt x="2937174" y="0"/>
                  </a:lnTo>
                  <a:close/>
                </a:path>
              </a:pathLst>
            </a:custGeom>
            <a:solidFill>
              <a:srgbClr val="AECCE7"/>
            </a:solidFill>
          </p:spPr>
        </p:sp>
        <p:sp>
          <p:nvSpPr>
            <p:cNvPr name="TextBox 6" id="6"/>
            <p:cNvSpPr txBox="true"/>
            <p:nvPr/>
          </p:nvSpPr>
          <p:spPr>
            <a:xfrm>
              <a:off x="0" y="-38100"/>
              <a:ext cx="3026074" cy="94018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221679">
            <a:off x="1104318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221679">
            <a:off x="1576239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4269575" y="8976744"/>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1339216" y="337991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13398387" y="188361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3578320">
            <a:off x="13398387" y="-78166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3578320">
            <a:off x="1653126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3578320">
            <a:off x="994120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173149" y="7317021"/>
            <a:ext cx="378860" cy="519876"/>
          </a:xfrm>
          <a:custGeom>
            <a:avLst/>
            <a:gdLst/>
            <a:ahLst/>
            <a:cxnLst/>
            <a:rect r="r" b="b" t="t" l="l"/>
            <a:pathLst>
              <a:path h="519876" w="378860">
                <a:moveTo>
                  <a:pt x="0" y="0"/>
                </a:moveTo>
                <a:lnTo>
                  <a:pt x="378860" y="0"/>
                </a:lnTo>
                <a:lnTo>
                  <a:pt x="378860" y="519876"/>
                </a:lnTo>
                <a:lnTo>
                  <a:pt x="0" y="5198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138955" y="8203231"/>
            <a:ext cx="447249" cy="287865"/>
          </a:xfrm>
          <a:custGeom>
            <a:avLst/>
            <a:gdLst/>
            <a:ahLst/>
            <a:cxnLst/>
            <a:rect r="r" b="b" t="t" l="l"/>
            <a:pathLst>
              <a:path h="287865" w="447249">
                <a:moveTo>
                  <a:pt x="0" y="0"/>
                </a:moveTo>
                <a:lnTo>
                  <a:pt x="447248" y="0"/>
                </a:lnTo>
                <a:lnTo>
                  <a:pt x="447248" y="287866"/>
                </a:lnTo>
                <a:lnTo>
                  <a:pt x="0" y="28786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138955" y="8836939"/>
            <a:ext cx="539101" cy="539101"/>
          </a:xfrm>
          <a:custGeom>
            <a:avLst/>
            <a:gdLst/>
            <a:ahLst/>
            <a:cxnLst/>
            <a:rect r="r" b="b" t="t" l="l"/>
            <a:pathLst>
              <a:path h="539101" w="539101">
                <a:moveTo>
                  <a:pt x="0" y="0"/>
                </a:moveTo>
                <a:lnTo>
                  <a:pt x="539101" y="0"/>
                </a:lnTo>
                <a:lnTo>
                  <a:pt x="539101" y="539101"/>
                </a:lnTo>
                <a:lnTo>
                  <a:pt x="0" y="5391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8" id="18"/>
          <p:cNvSpPr txBox="true"/>
          <p:nvPr/>
        </p:nvSpPr>
        <p:spPr>
          <a:xfrm rot="0">
            <a:off x="95710" y="2344653"/>
            <a:ext cx="10581946" cy="2806508"/>
          </a:xfrm>
          <a:prstGeom prst="rect">
            <a:avLst/>
          </a:prstGeom>
        </p:spPr>
        <p:txBody>
          <a:bodyPr anchor="t" rtlCol="false" tIns="0" lIns="0" bIns="0" rIns="0">
            <a:spAutoFit/>
          </a:bodyPr>
          <a:lstStyle/>
          <a:p>
            <a:pPr algn="ctr" marL="0" indent="0" lvl="1">
              <a:lnSpc>
                <a:spcPts val="10885"/>
              </a:lnSpc>
            </a:pPr>
            <a:r>
              <a:rPr lang="en-US" b="true" sz="9986" spc="279">
                <a:solidFill>
                  <a:srgbClr val="FFFFFF"/>
                </a:solidFill>
                <a:latin typeface="Barlow SemiCondensed Bold"/>
                <a:ea typeface="Barlow SemiCondensed Bold"/>
                <a:cs typeface="Barlow SemiCondensed Bold"/>
                <a:sym typeface="Barlow SemiCondensed Bold"/>
              </a:rPr>
              <a:t>CẢM ƠN CÁC BẠN ĐÃ LẮNG NGHE</a:t>
            </a:r>
          </a:p>
        </p:txBody>
      </p:sp>
      <p:sp>
        <p:nvSpPr>
          <p:cNvPr name="TextBox 19" id="19"/>
          <p:cNvSpPr txBox="true"/>
          <p:nvPr/>
        </p:nvSpPr>
        <p:spPr>
          <a:xfrm rot="0">
            <a:off x="1862905" y="7250346"/>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4F6A92"/>
                </a:solidFill>
                <a:latin typeface="Barlow SemiCondensed"/>
                <a:ea typeface="Barlow SemiCondensed"/>
                <a:cs typeface="Barlow SemiCondensed"/>
                <a:sym typeface="Barlow SemiCondensed"/>
              </a:rPr>
              <a:t>085400827</a:t>
            </a:r>
          </a:p>
        </p:txBody>
      </p:sp>
      <p:sp>
        <p:nvSpPr>
          <p:cNvPr name="TextBox 20" id="20"/>
          <p:cNvSpPr txBox="true"/>
          <p:nvPr/>
        </p:nvSpPr>
        <p:spPr>
          <a:xfrm rot="0">
            <a:off x="1862905" y="8015694"/>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4F6A92"/>
                </a:solidFill>
                <a:latin typeface="Barlow SemiCondensed"/>
                <a:ea typeface="Barlow SemiCondensed"/>
                <a:cs typeface="Barlow SemiCondensed"/>
                <a:sym typeface="Barlow SemiCondensed"/>
              </a:rPr>
              <a:t>nguyetat2004@gmail.com</a:t>
            </a:r>
          </a:p>
        </p:txBody>
      </p:sp>
      <p:sp>
        <p:nvSpPr>
          <p:cNvPr name="TextBox 21" id="21"/>
          <p:cNvSpPr txBox="true"/>
          <p:nvPr/>
        </p:nvSpPr>
        <p:spPr>
          <a:xfrm rot="0">
            <a:off x="349856" y="6474215"/>
            <a:ext cx="8546215"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4F6A92"/>
                </a:solidFill>
                <a:latin typeface="Barlow SemiCondensed"/>
                <a:ea typeface="Barlow SemiCondensed"/>
                <a:cs typeface="Barlow SemiCondensed"/>
                <a:sym typeface="Barlow SemiCondensed"/>
              </a:rPr>
              <a:t>Vui lòng liên hệ nếu cần trao đổi thêm:</a:t>
            </a:r>
          </a:p>
        </p:txBody>
      </p:sp>
      <p:sp>
        <p:nvSpPr>
          <p:cNvPr name="TextBox 22" id="22"/>
          <p:cNvSpPr txBox="true"/>
          <p:nvPr/>
        </p:nvSpPr>
        <p:spPr>
          <a:xfrm rot="0">
            <a:off x="1862905" y="8770264"/>
            <a:ext cx="7771505"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4F6A92"/>
                </a:solidFill>
                <a:latin typeface="Barlow SemiCondensed"/>
                <a:ea typeface="Barlow SemiCondensed"/>
                <a:cs typeface="Barlow SemiCondensed"/>
                <a:sym typeface="Barlow SemiCondensed"/>
              </a:rPr>
              <a:t>https://www.facebook.com/DoctorCare255</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4121" y="-3304149"/>
            <a:ext cx="6265641" cy="5425763"/>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63" r="0" b="-36663"/>
              </a:stretch>
            </a:blipFill>
            <a:ln cap="sq">
              <a:noFill/>
              <a:prstDash val="solid"/>
              <a:miter/>
            </a:ln>
          </p:spPr>
        </p:sp>
      </p:grpSp>
      <p:grpSp>
        <p:nvGrpSpPr>
          <p:cNvPr name="Group 4" id="4"/>
          <p:cNvGrpSpPr/>
          <p:nvPr/>
        </p:nvGrpSpPr>
        <p:grpSpPr>
          <a:xfrm rot="0">
            <a:off x="16386063" y="8830950"/>
            <a:ext cx="2729763" cy="2363852"/>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36501" r="0" b="-36501"/>
              </a:stretch>
            </a:blipFill>
            <a:ln cap="sq">
              <a:noFill/>
              <a:prstDash val="solid"/>
              <a:miter/>
            </a:ln>
          </p:spPr>
        </p:sp>
      </p:grpSp>
      <p:sp>
        <p:nvSpPr>
          <p:cNvPr name="Freeform 6" id="6"/>
          <p:cNvSpPr/>
          <p:nvPr/>
        </p:nvSpPr>
        <p:spPr>
          <a:xfrm flipH="false" flipV="false" rot="-3578320">
            <a:off x="-3701011" y="8183856"/>
            <a:ext cx="4860206" cy="4206287"/>
          </a:xfrm>
          <a:custGeom>
            <a:avLst/>
            <a:gdLst/>
            <a:ahLst/>
            <a:cxnLst/>
            <a:rect r="r" b="b" t="t" l="l"/>
            <a:pathLst>
              <a:path h="4206287" w="4860206">
                <a:moveTo>
                  <a:pt x="0" y="0"/>
                </a:moveTo>
                <a:lnTo>
                  <a:pt x="4860206" y="0"/>
                </a:lnTo>
                <a:lnTo>
                  <a:pt x="4860206" y="4206288"/>
                </a:lnTo>
                <a:lnTo>
                  <a:pt x="0" y="4206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578320">
            <a:off x="13200130" y="-4590919"/>
            <a:ext cx="6965916" cy="6028684"/>
          </a:xfrm>
          <a:custGeom>
            <a:avLst/>
            <a:gdLst/>
            <a:ahLst/>
            <a:cxnLst/>
            <a:rect r="r" b="b" t="t" l="l"/>
            <a:pathLst>
              <a:path h="6028684" w="6965916">
                <a:moveTo>
                  <a:pt x="0" y="0"/>
                </a:moveTo>
                <a:lnTo>
                  <a:pt x="6965916" y="0"/>
                </a:lnTo>
                <a:lnTo>
                  <a:pt x="6965916" y="6028684"/>
                </a:lnTo>
                <a:lnTo>
                  <a:pt x="0" y="6028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221679">
            <a:off x="-2976041" y="-4275588"/>
            <a:ext cx="6919889" cy="5988850"/>
          </a:xfrm>
          <a:custGeom>
            <a:avLst/>
            <a:gdLst/>
            <a:ahLst/>
            <a:cxnLst/>
            <a:rect r="r" b="b" t="t" l="l"/>
            <a:pathLst>
              <a:path h="5988850" w="6919889">
                <a:moveTo>
                  <a:pt x="0" y="0"/>
                </a:moveTo>
                <a:lnTo>
                  <a:pt x="6919889" y="0"/>
                </a:lnTo>
                <a:lnTo>
                  <a:pt x="6919889" y="5988850"/>
                </a:lnTo>
                <a:lnTo>
                  <a:pt x="0" y="5988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444402" y="9496924"/>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5954212" y="9450767"/>
            <a:ext cx="1305088"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4F6A92"/>
                </a:solidFill>
                <a:latin typeface="Barlow Condensed"/>
                <a:ea typeface="Barlow Condensed"/>
                <a:cs typeface="Barlow Condensed"/>
                <a:sym typeface="Barlow Condensed"/>
              </a:rPr>
              <a:t>Nhóm 4</a:t>
            </a:r>
          </a:p>
        </p:txBody>
      </p:sp>
      <p:sp>
        <p:nvSpPr>
          <p:cNvPr name="Freeform 11" id="11"/>
          <p:cNvSpPr/>
          <p:nvPr/>
        </p:nvSpPr>
        <p:spPr>
          <a:xfrm flipH="false" flipV="false" rot="-3578320">
            <a:off x="16068584" y="8556869"/>
            <a:ext cx="3364722" cy="2912014"/>
          </a:xfrm>
          <a:custGeom>
            <a:avLst/>
            <a:gdLst/>
            <a:ahLst/>
            <a:cxnLst/>
            <a:rect r="r" b="b" t="t" l="l"/>
            <a:pathLst>
              <a:path h="2912014" w="3364722">
                <a:moveTo>
                  <a:pt x="0" y="0"/>
                </a:moveTo>
                <a:lnTo>
                  <a:pt x="3364722" y="0"/>
                </a:lnTo>
                <a:lnTo>
                  <a:pt x="3364722" y="2912014"/>
                </a:lnTo>
                <a:lnTo>
                  <a:pt x="0" y="29120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144000" y="2321783"/>
            <a:ext cx="7971373" cy="5110010"/>
          </a:xfrm>
          <a:custGeom>
            <a:avLst/>
            <a:gdLst/>
            <a:ahLst/>
            <a:cxnLst/>
            <a:rect r="r" b="b" t="t" l="l"/>
            <a:pathLst>
              <a:path h="5110010" w="7971373">
                <a:moveTo>
                  <a:pt x="0" y="0"/>
                </a:moveTo>
                <a:lnTo>
                  <a:pt x="7971373" y="0"/>
                </a:lnTo>
                <a:lnTo>
                  <a:pt x="7971373" y="5110010"/>
                </a:lnTo>
                <a:lnTo>
                  <a:pt x="0" y="5110010"/>
                </a:lnTo>
                <a:lnTo>
                  <a:pt x="0" y="0"/>
                </a:lnTo>
                <a:close/>
              </a:path>
            </a:pathLst>
          </a:custGeom>
          <a:blipFill>
            <a:blip r:embed="rId12"/>
            <a:stretch>
              <a:fillRect l="0" t="-2013" r="0" b="-14787"/>
            </a:stretch>
          </a:blipFill>
        </p:spPr>
      </p:sp>
      <p:sp>
        <p:nvSpPr>
          <p:cNvPr name="TextBox 13" id="13"/>
          <p:cNvSpPr txBox="true"/>
          <p:nvPr/>
        </p:nvSpPr>
        <p:spPr>
          <a:xfrm rot="0">
            <a:off x="-128128" y="574111"/>
            <a:ext cx="18367217" cy="1156828"/>
          </a:xfrm>
          <a:prstGeom prst="rect">
            <a:avLst/>
          </a:prstGeom>
        </p:spPr>
        <p:txBody>
          <a:bodyPr anchor="t" rtlCol="false" tIns="0" lIns="0" bIns="0" rIns="0">
            <a:spAutoFit/>
          </a:bodyPr>
          <a:lstStyle/>
          <a:p>
            <a:pPr algn="ctr">
              <a:lnSpc>
                <a:spcPts val="8489"/>
              </a:lnSpc>
            </a:pPr>
            <a:r>
              <a:rPr lang="en-US" b="true" sz="9228" spc="258">
                <a:solidFill>
                  <a:srgbClr val="4F6A92"/>
                </a:solidFill>
                <a:latin typeface="Barlow SemiCondensed Bold"/>
                <a:ea typeface="Barlow SemiCondensed Bold"/>
                <a:cs typeface="Barlow SemiCondensed Bold"/>
                <a:sym typeface="Barlow SemiCondensed Bold"/>
              </a:rPr>
              <a:t>I. GIỚI THIỆU ĐỀ TÀI</a:t>
            </a:r>
          </a:p>
        </p:txBody>
      </p:sp>
      <p:sp>
        <p:nvSpPr>
          <p:cNvPr name="TextBox 14" id="14"/>
          <p:cNvSpPr txBox="true"/>
          <p:nvPr/>
        </p:nvSpPr>
        <p:spPr>
          <a:xfrm rot="0">
            <a:off x="1772099" y="2359883"/>
            <a:ext cx="6617434" cy="5071910"/>
          </a:xfrm>
          <a:prstGeom prst="rect">
            <a:avLst/>
          </a:prstGeom>
        </p:spPr>
        <p:txBody>
          <a:bodyPr anchor="t" rtlCol="false" tIns="0" lIns="0" bIns="0" rIns="0">
            <a:spAutoFit/>
          </a:bodyPr>
          <a:lstStyle/>
          <a:p>
            <a:pPr algn="just" marL="0" indent="0" lvl="1">
              <a:lnSpc>
                <a:spcPts val="4002"/>
              </a:lnSpc>
              <a:spcBef>
                <a:spcPct val="0"/>
              </a:spcBef>
            </a:pPr>
            <a:r>
              <a:rPr lang="en-US" sz="3740" spc="104">
                <a:solidFill>
                  <a:srgbClr val="4F6A92"/>
                </a:solidFill>
                <a:latin typeface="Barlow Condensed"/>
                <a:ea typeface="Barlow Condensed"/>
                <a:cs typeface="Barlow Condensed"/>
                <a:sym typeface="Barlow Condensed"/>
              </a:rPr>
              <a:t>T</a:t>
            </a:r>
            <a:r>
              <a:rPr lang="en-US" sz="3740" spc="104">
                <a:solidFill>
                  <a:srgbClr val="4F6A92"/>
                </a:solidFill>
                <a:latin typeface="Barlow Condensed"/>
                <a:ea typeface="Barlow Condensed"/>
                <a:cs typeface="Barlow Condensed"/>
                <a:sym typeface="Barlow Condensed"/>
              </a:rPr>
              <a:t>rước sự phát triển không ngừng của xã hội hiện nay, nhu cầu về chăm sóc sức khỏe càng được quan tâm và chú trọng hơn. Tuy nhiên, việc tiếp cận các dịch vụ y tế truyền thống đôi khi lại gây ra nhiều bất tiện cho người dân chẳng hạn như thời gian chờ đợi lâu, quá tải bệnh viện, hoặc khó khăn trong việc di chuyển với người bệnh ở xa</a:t>
            </a:r>
          </a:p>
        </p:txBody>
      </p:sp>
      <p:sp>
        <p:nvSpPr>
          <p:cNvPr name="TextBox 15" id="15"/>
          <p:cNvSpPr txBox="true"/>
          <p:nvPr/>
        </p:nvSpPr>
        <p:spPr>
          <a:xfrm rot="0">
            <a:off x="1772099" y="7669918"/>
            <a:ext cx="14910989" cy="2042960"/>
          </a:xfrm>
          <a:prstGeom prst="rect">
            <a:avLst/>
          </a:prstGeom>
        </p:spPr>
        <p:txBody>
          <a:bodyPr anchor="t" rtlCol="false" tIns="0" lIns="0" bIns="0" rIns="0">
            <a:spAutoFit/>
          </a:bodyPr>
          <a:lstStyle/>
          <a:p>
            <a:pPr algn="just" marL="0" indent="0" lvl="1">
              <a:lnSpc>
                <a:spcPts val="4002"/>
              </a:lnSpc>
              <a:spcBef>
                <a:spcPct val="0"/>
              </a:spcBef>
            </a:pPr>
            <a:r>
              <a:rPr lang="en-US" sz="3740" spc="104">
                <a:solidFill>
                  <a:srgbClr val="4F6A92"/>
                </a:solidFill>
                <a:latin typeface="Barlow Condensed"/>
                <a:ea typeface="Barlow Condensed"/>
                <a:cs typeface="Barlow Condensed"/>
                <a:sym typeface="Barlow Condensed"/>
              </a:rPr>
              <a:t>Xuất</a:t>
            </a:r>
            <a:r>
              <a:rPr lang="en-US" sz="3740" spc="104">
                <a:solidFill>
                  <a:srgbClr val="4F6A92"/>
                </a:solidFill>
                <a:latin typeface="Barlow Condensed"/>
                <a:ea typeface="Barlow Condensed"/>
                <a:cs typeface="Barlow Condensed"/>
                <a:sym typeface="Barlow Condensed"/>
              </a:rPr>
              <a:t> phát từ thực tế đó, nhóm đã tiến hành một cuộc khảo sát với quy mô nhỏ, từ đưa ra quyết định xây dựng một dự án website đặt lịch khám bệnh từ xa nhằm hỗ trợ người dân có thể dễ dàng đặt lịch hẹn với bác sĩ, giải quyết một số vấn đề mà dịch vụ y tế truyền thống đang gặp phải. </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7259300" y="7309969"/>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a:ln cap="sq">
              <a:noFill/>
              <a:prstDash val="solid"/>
              <a:miter/>
            </a:ln>
          </p:spPr>
        </p:sp>
      </p:grpSp>
      <p:grpSp>
        <p:nvGrpSpPr>
          <p:cNvPr name="Group 4" id="4"/>
          <p:cNvGrpSpPr/>
          <p:nvPr/>
        </p:nvGrpSpPr>
        <p:grpSpPr>
          <a:xfrm rot="0">
            <a:off x="2684010" y="9381468"/>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865" t="0" r="-14865" b="0"/>
              </a:stretch>
            </a:blipFill>
            <a:ln cap="sq">
              <a:noFill/>
              <a:prstDash val="solid"/>
              <a:miter/>
            </a:ln>
          </p:spPr>
        </p:sp>
      </p:grpSp>
      <p:grpSp>
        <p:nvGrpSpPr>
          <p:cNvPr name="Group 6" id="6"/>
          <p:cNvGrpSpPr/>
          <p:nvPr/>
        </p:nvGrpSpPr>
        <p:grpSpPr>
          <a:xfrm rot="0">
            <a:off x="17259300" y="3466593"/>
            <a:ext cx="4438309" cy="3843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a:ln cap="sq">
              <a:noFill/>
              <a:prstDash val="solid"/>
              <a:miter/>
            </a:ln>
          </p:spPr>
        </p:sp>
      </p:grpSp>
      <p:sp>
        <p:nvSpPr>
          <p:cNvPr name="Freeform 8" id="8"/>
          <p:cNvSpPr/>
          <p:nvPr/>
        </p:nvSpPr>
        <p:spPr>
          <a:xfrm flipH="false" flipV="false" rot="7221679">
            <a:off x="10121335" y="9252431"/>
            <a:ext cx="3790200" cy="3280246"/>
          </a:xfrm>
          <a:custGeom>
            <a:avLst/>
            <a:gdLst/>
            <a:ahLst/>
            <a:cxnLst/>
            <a:rect r="r" b="b" t="t" l="l"/>
            <a:pathLst>
              <a:path h="3280246" w="3790200">
                <a:moveTo>
                  <a:pt x="0" y="0"/>
                </a:moveTo>
                <a:lnTo>
                  <a:pt x="3790200" y="0"/>
                </a:lnTo>
                <a:lnTo>
                  <a:pt x="3790200" y="3280246"/>
                </a:lnTo>
                <a:lnTo>
                  <a:pt x="0" y="3280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398653" y="9395920"/>
            <a:ext cx="3658780" cy="3166508"/>
          </a:xfrm>
          <a:custGeom>
            <a:avLst/>
            <a:gdLst/>
            <a:ahLst/>
            <a:cxnLst/>
            <a:rect r="r" b="b" t="t" l="l"/>
            <a:pathLst>
              <a:path h="3166508" w="3658780">
                <a:moveTo>
                  <a:pt x="0" y="0"/>
                </a:moveTo>
                <a:lnTo>
                  <a:pt x="3658780" y="0"/>
                </a:lnTo>
                <a:lnTo>
                  <a:pt x="3658780" y="3166508"/>
                </a:lnTo>
                <a:lnTo>
                  <a:pt x="0" y="3166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13564035" y="9338074"/>
            <a:ext cx="4194954" cy="3630542"/>
          </a:xfrm>
          <a:custGeom>
            <a:avLst/>
            <a:gdLst/>
            <a:ahLst/>
            <a:cxnLst/>
            <a:rect r="r" b="b" t="t" l="l"/>
            <a:pathLst>
              <a:path h="3630542" w="4194954">
                <a:moveTo>
                  <a:pt x="0" y="0"/>
                </a:moveTo>
                <a:lnTo>
                  <a:pt x="4194953" y="0"/>
                </a:lnTo>
                <a:lnTo>
                  <a:pt x="4194953" y="3630542"/>
                </a:lnTo>
                <a:lnTo>
                  <a:pt x="0" y="3630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6582068" y="9304336"/>
            <a:ext cx="3870423" cy="3349675"/>
          </a:xfrm>
          <a:custGeom>
            <a:avLst/>
            <a:gdLst/>
            <a:ahLst/>
            <a:cxnLst/>
            <a:rect r="r" b="b" t="t" l="l"/>
            <a:pathLst>
              <a:path h="3349675" w="3870423">
                <a:moveTo>
                  <a:pt x="0" y="0"/>
                </a:moveTo>
                <a:lnTo>
                  <a:pt x="3870423" y="0"/>
                </a:lnTo>
                <a:lnTo>
                  <a:pt x="3870423" y="3349675"/>
                </a:lnTo>
                <a:lnTo>
                  <a:pt x="0" y="3349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78320">
            <a:off x="17625585"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430737" y="423066"/>
            <a:ext cx="14857388" cy="1141489"/>
          </a:xfrm>
          <a:prstGeom prst="rect">
            <a:avLst/>
          </a:prstGeom>
        </p:spPr>
        <p:txBody>
          <a:bodyPr anchor="t" rtlCol="false" tIns="0" lIns="0" bIns="0" rIns="0">
            <a:spAutoFit/>
          </a:bodyPr>
          <a:lstStyle/>
          <a:p>
            <a:pPr algn="ctr" marL="0" indent="0" lvl="1">
              <a:lnSpc>
                <a:spcPts val="8339"/>
              </a:lnSpc>
            </a:pPr>
            <a:r>
              <a:rPr lang="en-US" b="true" sz="9064" spc="253">
                <a:solidFill>
                  <a:srgbClr val="FFFFFF"/>
                </a:solidFill>
                <a:latin typeface="Barlow SemiCondensed Bold"/>
                <a:ea typeface="Barlow SemiCondensed Bold"/>
                <a:cs typeface="Barlow SemiCondensed Bold"/>
                <a:sym typeface="Barlow SemiCondensed Bold"/>
              </a:rPr>
              <a:t>II. CÔNG NGHỆ SỬ DỤNG</a:t>
            </a:r>
          </a:p>
        </p:txBody>
      </p:sp>
      <p:sp>
        <p:nvSpPr>
          <p:cNvPr name="TextBox 14" id="14"/>
          <p:cNvSpPr txBox="true"/>
          <p:nvPr/>
        </p:nvSpPr>
        <p:spPr>
          <a:xfrm rot="0">
            <a:off x="1028700" y="3173545"/>
            <a:ext cx="7830731" cy="3052610"/>
          </a:xfrm>
          <a:prstGeom prst="rect">
            <a:avLst/>
          </a:prstGeom>
        </p:spPr>
        <p:txBody>
          <a:bodyPr anchor="t" rtlCol="false" tIns="0" lIns="0" bIns="0" rIns="0">
            <a:spAutoFit/>
          </a:bodyPr>
          <a:lstStyle/>
          <a:p>
            <a:pPr algn="l">
              <a:lnSpc>
                <a:spcPts val="4002"/>
              </a:lnSpc>
            </a:pPr>
            <a:r>
              <a:rPr lang="en-US" sz="3740" spc="104">
                <a:solidFill>
                  <a:srgbClr val="FFFFFF"/>
                </a:solidFill>
                <a:latin typeface="Barlow Condensed"/>
                <a:ea typeface="Barlow Condensed"/>
                <a:cs typeface="Barlow Condensed"/>
                <a:sym typeface="Barlow Condensed"/>
              </a:rPr>
              <a:t>2. Mô hình MVC:</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Model: xử lý dữ liệu, tương tác với cơ sở dữ liệu</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 View: Hiển thị giao diện người dùng</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Control: Điều khiển luồng chương trình, xử lý yêu cầu người dùng </a:t>
            </a:r>
          </a:p>
        </p:txBody>
      </p:sp>
      <p:sp>
        <p:nvSpPr>
          <p:cNvPr name="TextBox 15" id="15"/>
          <p:cNvSpPr txBox="true"/>
          <p:nvPr/>
        </p:nvSpPr>
        <p:spPr>
          <a:xfrm rot="0">
            <a:off x="482478" y="1926505"/>
            <a:ext cx="8841373" cy="528485"/>
          </a:xfrm>
          <a:prstGeom prst="rect">
            <a:avLst/>
          </a:prstGeom>
        </p:spPr>
        <p:txBody>
          <a:bodyPr anchor="t" rtlCol="false" tIns="0" lIns="0" bIns="0" rIns="0">
            <a:spAutoFit/>
          </a:bodyPr>
          <a:lstStyle/>
          <a:p>
            <a:pPr algn="l" marL="807633" indent="-403817" lvl="1">
              <a:lnSpc>
                <a:spcPts val="4002"/>
              </a:lnSpc>
              <a:buAutoNum type="arabicPeriod" startAt="1"/>
            </a:pPr>
            <a:r>
              <a:rPr lang="en-US" sz="3740" spc="104">
                <a:solidFill>
                  <a:srgbClr val="FFFFFF"/>
                </a:solidFill>
                <a:latin typeface="Barlow Condensed"/>
                <a:ea typeface="Barlow Condensed"/>
                <a:cs typeface="Barlow Condensed"/>
                <a:sym typeface="Barlow Condensed"/>
              </a:rPr>
              <a:t>Quy trình phát triển: Waterfall</a:t>
            </a:r>
          </a:p>
        </p:txBody>
      </p:sp>
      <p:sp>
        <p:nvSpPr>
          <p:cNvPr name="TextBox 16" id="16"/>
          <p:cNvSpPr txBox="true"/>
          <p:nvPr/>
        </p:nvSpPr>
        <p:spPr>
          <a:xfrm rot="0">
            <a:off x="987799" y="6740505"/>
            <a:ext cx="7700184" cy="2042960"/>
          </a:xfrm>
          <a:prstGeom prst="rect">
            <a:avLst/>
          </a:prstGeom>
        </p:spPr>
        <p:txBody>
          <a:bodyPr anchor="t" rtlCol="false" tIns="0" lIns="0" bIns="0" rIns="0">
            <a:spAutoFit/>
          </a:bodyPr>
          <a:lstStyle/>
          <a:p>
            <a:pPr algn="l">
              <a:lnSpc>
                <a:spcPts val="4002"/>
              </a:lnSpc>
            </a:pPr>
            <a:r>
              <a:rPr lang="en-US" sz="3740" spc="104">
                <a:solidFill>
                  <a:srgbClr val="FFFFFF"/>
                </a:solidFill>
                <a:latin typeface="Barlow Condensed"/>
                <a:ea typeface="Barlow Condensed"/>
                <a:cs typeface="Barlow Condensed"/>
                <a:sym typeface="Barlow Condensed"/>
              </a:rPr>
              <a:t>3. Frontend:</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HTML</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CSS/scss/Bootstrap4</a:t>
            </a:r>
          </a:p>
          <a:p>
            <a:pPr algn="l">
              <a:lnSpc>
                <a:spcPts val="4002"/>
              </a:lnSpc>
            </a:pPr>
          </a:p>
        </p:txBody>
      </p:sp>
      <p:sp>
        <p:nvSpPr>
          <p:cNvPr name="TextBox 17" id="17"/>
          <p:cNvSpPr txBox="true"/>
          <p:nvPr/>
        </p:nvSpPr>
        <p:spPr>
          <a:xfrm rot="0">
            <a:off x="9441484" y="1926505"/>
            <a:ext cx="7700184" cy="4062260"/>
          </a:xfrm>
          <a:prstGeom prst="rect">
            <a:avLst/>
          </a:prstGeom>
        </p:spPr>
        <p:txBody>
          <a:bodyPr anchor="t" rtlCol="false" tIns="0" lIns="0" bIns="0" rIns="0">
            <a:spAutoFit/>
          </a:bodyPr>
          <a:lstStyle/>
          <a:p>
            <a:pPr algn="l">
              <a:lnSpc>
                <a:spcPts val="4002"/>
              </a:lnSpc>
            </a:pPr>
            <a:r>
              <a:rPr lang="en-US" sz="3740" spc="104">
                <a:solidFill>
                  <a:srgbClr val="FFFFFF"/>
                </a:solidFill>
                <a:latin typeface="Barlow Condensed"/>
                <a:ea typeface="Barlow Condensed"/>
                <a:cs typeface="Barlow Condensed"/>
                <a:sym typeface="Barlow Condensed"/>
              </a:rPr>
              <a:t>4. Backend:</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Node.js (sử dụng framework: Express)</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MySQL (chạy bằng xampp)</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Sequelize (là ORM : thay các câu lệnh SQL dài dòng bằng câu lệnh JavaScript ngắn gọn hơn, dễ thực hiện các thao tác CRUD: create, read, update, delete)</a:t>
            </a:r>
          </a:p>
          <a:p>
            <a:pPr algn="l">
              <a:lnSpc>
                <a:spcPts val="4002"/>
              </a:lnSpc>
            </a:pPr>
          </a:p>
        </p:txBody>
      </p:sp>
      <p:sp>
        <p:nvSpPr>
          <p:cNvPr name="TextBox 18" id="18"/>
          <p:cNvSpPr txBox="true"/>
          <p:nvPr/>
        </p:nvSpPr>
        <p:spPr>
          <a:xfrm rot="0">
            <a:off x="9559116" y="6740505"/>
            <a:ext cx="7700184" cy="1538135"/>
          </a:xfrm>
          <a:prstGeom prst="rect">
            <a:avLst/>
          </a:prstGeom>
        </p:spPr>
        <p:txBody>
          <a:bodyPr anchor="t" rtlCol="false" tIns="0" lIns="0" bIns="0" rIns="0">
            <a:spAutoFit/>
          </a:bodyPr>
          <a:lstStyle/>
          <a:p>
            <a:pPr algn="l">
              <a:lnSpc>
                <a:spcPts val="4002"/>
              </a:lnSpc>
            </a:pPr>
            <a:r>
              <a:rPr lang="en-US" sz="3740" spc="104">
                <a:solidFill>
                  <a:srgbClr val="FFFFFF"/>
                </a:solidFill>
                <a:latin typeface="Barlow Condensed"/>
                <a:ea typeface="Barlow Condensed"/>
                <a:cs typeface="Barlow Condensed"/>
                <a:sym typeface="Barlow Condensed"/>
              </a:rPr>
              <a:t>5. Kiểm thử:</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Postman</a:t>
            </a:r>
          </a:p>
          <a:p>
            <a:pPr algn="l" marL="807633" indent="-403817" lvl="1">
              <a:lnSpc>
                <a:spcPts val="4002"/>
              </a:lnSpc>
              <a:buFont typeface="Arial"/>
              <a:buChar char="•"/>
            </a:pPr>
            <a:r>
              <a:rPr lang="en-US" sz="3740" spc="104">
                <a:solidFill>
                  <a:srgbClr val="FFFFFF"/>
                </a:solidFill>
                <a:latin typeface="Barlow Condensed"/>
                <a:ea typeface="Barlow Condensed"/>
                <a:cs typeface="Barlow Condensed"/>
                <a:sym typeface="Barlow Condensed"/>
              </a:rPr>
              <a:t>Selenium</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78320">
            <a:off x="6418642" y="-485952"/>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17182488" y="547987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65805">
            <a:off x="-1432746" y="5182648"/>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78320">
            <a:off x="17182488" y="2794874"/>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578320">
            <a:off x="17182488" y="124042"/>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7221679">
            <a:off x="-1449281" y="-225587"/>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7221679">
            <a:off x="-1435740" y="7788790"/>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7221679">
            <a:off x="-1435740" y="247832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5739328" y="9758927"/>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16306422" y="9712770"/>
            <a:ext cx="1540224"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4F6A92"/>
                </a:solidFill>
                <a:latin typeface="Barlow Condensed"/>
                <a:ea typeface="Barlow Condensed"/>
                <a:cs typeface="Barlow Condensed"/>
                <a:sym typeface="Barlow Condensed"/>
              </a:rPr>
              <a:t>Nhóm 4</a:t>
            </a:r>
          </a:p>
        </p:txBody>
      </p:sp>
      <p:sp>
        <p:nvSpPr>
          <p:cNvPr name="Freeform 12" id="12"/>
          <p:cNvSpPr/>
          <p:nvPr/>
        </p:nvSpPr>
        <p:spPr>
          <a:xfrm flipH="false" flipV="false" rot="-3578320">
            <a:off x="17182488" y="8188686"/>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575491" y="1869254"/>
            <a:ext cx="5905915" cy="882454"/>
            <a:chOff x="0" y="0"/>
            <a:chExt cx="1555467" cy="232416"/>
          </a:xfrm>
        </p:grpSpPr>
        <p:sp>
          <p:nvSpPr>
            <p:cNvPr name="Freeform 14" id="14"/>
            <p:cNvSpPr/>
            <p:nvPr/>
          </p:nvSpPr>
          <p:spPr>
            <a:xfrm flipH="false" flipV="false" rot="0">
              <a:off x="0" y="0"/>
              <a:ext cx="1555467" cy="232416"/>
            </a:xfrm>
            <a:custGeom>
              <a:avLst/>
              <a:gdLst/>
              <a:ahLst/>
              <a:cxnLst/>
              <a:rect r="r" b="b" t="t" l="l"/>
              <a:pathLst>
                <a:path h="232416" w="1555467">
                  <a:moveTo>
                    <a:pt x="66855" y="0"/>
                  </a:moveTo>
                  <a:lnTo>
                    <a:pt x="1488613" y="0"/>
                  </a:lnTo>
                  <a:cubicBezTo>
                    <a:pt x="1506344" y="0"/>
                    <a:pt x="1523348" y="7044"/>
                    <a:pt x="1535886" y="19581"/>
                  </a:cubicBezTo>
                  <a:cubicBezTo>
                    <a:pt x="1548424" y="32119"/>
                    <a:pt x="1555467" y="49124"/>
                    <a:pt x="1555467" y="66855"/>
                  </a:cubicBezTo>
                  <a:lnTo>
                    <a:pt x="1555467" y="165561"/>
                  </a:lnTo>
                  <a:cubicBezTo>
                    <a:pt x="1555467" y="183292"/>
                    <a:pt x="1548424" y="200297"/>
                    <a:pt x="1535886" y="212835"/>
                  </a:cubicBezTo>
                  <a:cubicBezTo>
                    <a:pt x="1523348" y="225372"/>
                    <a:pt x="1506344" y="232416"/>
                    <a:pt x="1488613" y="232416"/>
                  </a:cubicBezTo>
                  <a:lnTo>
                    <a:pt x="66855" y="232416"/>
                  </a:lnTo>
                  <a:cubicBezTo>
                    <a:pt x="49124" y="232416"/>
                    <a:pt x="32119" y="225372"/>
                    <a:pt x="19581" y="212835"/>
                  </a:cubicBezTo>
                  <a:cubicBezTo>
                    <a:pt x="7044" y="200297"/>
                    <a:pt x="0" y="183292"/>
                    <a:pt x="0" y="165561"/>
                  </a:cubicBezTo>
                  <a:lnTo>
                    <a:pt x="0" y="66855"/>
                  </a:lnTo>
                  <a:cubicBezTo>
                    <a:pt x="0" y="49124"/>
                    <a:pt x="7044" y="32119"/>
                    <a:pt x="19581" y="19581"/>
                  </a:cubicBezTo>
                  <a:cubicBezTo>
                    <a:pt x="32119" y="7044"/>
                    <a:pt x="49124" y="0"/>
                    <a:pt x="66855" y="0"/>
                  </a:cubicBezTo>
                  <a:close/>
                </a:path>
              </a:pathLst>
            </a:custGeom>
            <a:gradFill rotWithShape="true">
              <a:gsLst>
                <a:gs pos="0">
                  <a:srgbClr val="CDFFD8">
                    <a:alpha val="100000"/>
                  </a:srgbClr>
                </a:gs>
                <a:gs pos="100000">
                  <a:srgbClr val="94B9FF">
                    <a:alpha val="100000"/>
                  </a:srgbClr>
                </a:gs>
              </a:gsLst>
              <a:lin ang="0"/>
            </a:gradFill>
          </p:spPr>
        </p:sp>
        <p:sp>
          <p:nvSpPr>
            <p:cNvPr name="TextBox 15" id="15"/>
            <p:cNvSpPr txBox="true"/>
            <p:nvPr/>
          </p:nvSpPr>
          <p:spPr>
            <a:xfrm>
              <a:off x="0" y="-38100"/>
              <a:ext cx="1555467" cy="270516"/>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370488"/>
            <a:ext cx="18117521" cy="1010440"/>
          </a:xfrm>
          <a:prstGeom prst="rect">
            <a:avLst/>
          </a:prstGeom>
        </p:spPr>
        <p:txBody>
          <a:bodyPr anchor="t" rtlCol="false" tIns="0" lIns="0" bIns="0" rIns="0">
            <a:spAutoFit/>
          </a:bodyPr>
          <a:lstStyle/>
          <a:p>
            <a:pPr algn="ctr" marL="0" indent="0" lvl="1">
              <a:lnSpc>
                <a:spcPts val="7413"/>
              </a:lnSpc>
            </a:pPr>
            <a:r>
              <a:rPr lang="en-US" b="true" sz="8057" spc="225">
                <a:solidFill>
                  <a:srgbClr val="4F6A92"/>
                </a:solidFill>
                <a:latin typeface="Barlow SemiCondensed Bold"/>
                <a:ea typeface="Barlow SemiCondensed Bold"/>
                <a:cs typeface="Barlow SemiCondensed Bold"/>
                <a:sym typeface="Barlow SemiCondensed Bold"/>
              </a:rPr>
              <a:t>III. PHÂN TÍCH YÊU CẦU HỆ THỐNG</a:t>
            </a:r>
          </a:p>
        </p:txBody>
      </p:sp>
      <p:sp>
        <p:nvSpPr>
          <p:cNvPr name="TextBox 17" id="17"/>
          <p:cNvSpPr txBox="true"/>
          <p:nvPr/>
        </p:nvSpPr>
        <p:spPr>
          <a:xfrm rot="0">
            <a:off x="2350123" y="2048068"/>
            <a:ext cx="4356650" cy="572452"/>
          </a:xfrm>
          <a:prstGeom prst="rect">
            <a:avLst/>
          </a:prstGeom>
        </p:spPr>
        <p:txBody>
          <a:bodyPr anchor="t" rtlCol="false" tIns="0" lIns="0" bIns="0" rIns="0">
            <a:spAutoFit/>
          </a:bodyPr>
          <a:lstStyle/>
          <a:p>
            <a:pPr algn="ctr" marL="0" indent="0" lvl="1">
              <a:lnSpc>
                <a:spcPts val="4382"/>
              </a:lnSpc>
              <a:spcBef>
                <a:spcPct val="0"/>
              </a:spcBef>
            </a:pPr>
            <a:r>
              <a:rPr lang="en-US" b="true" sz="4096" spc="114">
                <a:solidFill>
                  <a:srgbClr val="4F6A92"/>
                </a:solidFill>
                <a:latin typeface="Barlow Condensed Bold"/>
                <a:ea typeface="Barlow Condensed Bold"/>
                <a:cs typeface="Barlow Condensed Bold"/>
                <a:sym typeface="Barlow Condensed Bold"/>
              </a:rPr>
              <a:t>3.1: Chức năng:</a:t>
            </a:r>
          </a:p>
        </p:txBody>
      </p:sp>
      <p:sp>
        <p:nvSpPr>
          <p:cNvPr name="TextBox 18" id="18"/>
          <p:cNvSpPr txBox="true"/>
          <p:nvPr/>
        </p:nvSpPr>
        <p:spPr>
          <a:xfrm rot="0">
            <a:off x="2793221" y="3230627"/>
            <a:ext cx="13145975" cy="6024944"/>
          </a:xfrm>
          <a:prstGeom prst="rect">
            <a:avLst/>
          </a:prstGeom>
        </p:spPr>
        <p:txBody>
          <a:bodyPr anchor="t" rtlCol="false" tIns="0" lIns="0" bIns="0" rIns="0">
            <a:spAutoFit/>
          </a:bodyPr>
          <a:lstStyle/>
          <a:p>
            <a:pPr algn="just">
              <a:lnSpc>
                <a:spcPts val="3419"/>
              </a:lnSpc>
            </a:pPr>
            <a:r>
              <a:rPr lang="en-US" sz="3196" spc="89">
                <a:solidFill>
                  <a:srgbClr val="4F6A92"/>
                </a:solidFill>
                <a:latin typeface="Barlow Condensed"/>
                <a:ea typeface="Barlow Condensed"/>
                <a:cs typeface="Barlow Condensed"/>
                <a:sym typeface="Barlow Condensed"/>
              </a:rPr>
              <a:t>1. Quản lý tài khoản người dùng:</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 Đăng nhập/ đăng xuất hệ thống</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 Quản lý thông tin cá nhân</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Phân quyền người dùng: admin, bác sĩ, tư vấn viên, bệnh nhân</a:t>
            </a:r>
          </a:p>
          <a:p>
            <a:pPr algn="just">
              <a:lnSpc>
                <a:spcPts val="3419"/>
              </a:lnSpc>
            </a:pPr>
            <a:r>
              <a:rPr lang="en-US" sz="3196" spc="89">
                <a:solidFill>
                  <a:srgbClr val="4F6A92"/>
                </a:solidFill>
                <a:latin typeface="Barlow Condensed"/>
                <a:ea typeface="Barlow Condensed"/>
                <a:cs typeface="Barlow Condensed"/>
                <a:sym typeface="Barlow Condensed"/>
              </a:rPr>
              <a:t>2. </a:t>
            </a:r>
            <a:r>
              <a:rPr lang="en-US" sz="3196" spc="89">
                <a:solidFill>
                  <a:srgbClr val="4F6A92"/>
                </a:solidFill>
                <a:latin typeface="Barlow Condensed"/>
                <a:ea typeface="Barlow Condensed"/>
                <a:cs typeface="Barlow Condensed"/>
                <a:sym typeface="Barlow Condensed"/>
              </a:rPr>
              <a:t>Đặt lịch khám bệnh:</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Xem lịch rảnh của bác sĩ</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Đặt lịch hẹn</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Gửi thông báo và email xác nhận đặt lịch thành công hay chưa</a:t>
            </a:r>
          </a:p>
          <a:p>
            <a:pPr algn="just">
              <a:lnSpc>
                <a:spcPts val="3419"/>
              </a:lnSpc>
            </a:pPr>
            <a:r>
              <a:rPr lang="en-US" sz="3196" spc="89">
                <a:solidFill>
                  <a:srgbClr val="4F6A92"/>
                </a:solidFill>
                <a:latin typeface="Barlow Condensed"/>
                <a:ea typeface="Barlow Condensed"/>
                <a:cs typeface="Barlow Condensed"/>
                <a:sym typeface="Barlow Condensed"/>
              </a:rPr>
              <a:t>3. </a:t>
            </a:r>
            <a:r>
              <a:rPr lang="en-US" sz="3196" spc="89">
                <a:solidFill>
                  <a:srgbClr val="4F6A92"/>
                </a:solidFill>
                <a:latin typeface="Barlow Condensed"/>
                <a:ea typeface="Barlow Condensed"/>
                <a:cs typeface="Barlow Condensed"/>
                <a:sym typeface="Barlow Condensed"/>
              </a:rPr>
              <a:t>Quản lý hồ sơ bệnh án:</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Lưu trữ thông tin khám bệnh</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Xem lịch sử khám bệnh</a:t>
            </a:r>
          </a:p>
          <a:p>
            <a:pPr algn="just">
              <a:lnSpc>
                <a:spcPts val="3419"/>
              </a:lnSpc>
            </a:pPr>
            <a:r>
              <a:rPr lang="en-US" sz="3196" spc="89">
                <a:solidFill>
                  <a:srgbClr val="4F6A92"/>
                </a:solidFill>
                <a:latin typeface="Barlow Condensed"/>
                <a:ea typeface="Barlow Condensed"/>
                <a:cs typeface="Barlow Condensed"/>
                <a:sym typeface="Barlow Condensed"/>
              </a:rPr>
              <a:t>4. </a:t>
            </a:r>
            <a:r>
              <a:rPr lang="en-US" sz="3196" spc="89">
                <a:solidFill>
                  <a:srgbClr val="4F6A92"/>
                </a:solidFill>
                <a:latin typeface="Barlow Condensed"/>
                <a:ea typeface="Barlow Condensed"/>
                <a:cs typeface="Barlow Condensed"/>
                <a:sym typeface="Barlow Condensed"/>
              </a:rPr>
              <a:t>Chức năng hỗ trợ:</a:t>
            </a:r>
          </a:p>
          <a:p>
            <a:pPr algn="just" marL="690051" indent="-345026" lvl="1">
              <a:lnSpc>
                <a:spcPts val="3419"/>
              </a:lnSpc>
              <a:buFont typeface="Arial"/>
              <a:buChar char="•"/>
            </a:pPr>
            <a:r>
              <a:rPr lang="en-US" sz="3196" spc="89">
                <a:solidFill>
                  <a:srgbClr val="4F6A92"/>
                </a:solidFill>
                <a:latin typeface="Barlow Condensed"/>
                <a:ea typeface="Barlow Condensed"/>
                <a:cs typeface="Barlow Condensed"/>
                <a:sym typeface="Barlow Condensed"/>
              </a:rPr>
              <a:t>Chat trực tiếp với tư vấn viên qua facebook hoặc số hotline</a:t>
            </a:r>
          </a:p>
          <a:p>
            <a:pPr algn="just">
              <a:lnSpc>
                <a:spcPts val="3419"/>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78320">
            <a:off x="6418642" y="-485952"/>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17182488" y="547987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65805">
            <a:off x="-1432746" y="5182648"/>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78320">
            <a:off x="17182488" y="2794874"/>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578320">
            <a:off x="17182488" y="124042"/>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7221679">
            <a:off x="-1449281" y="-225587"/>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7221679">
            <a:off x="-1435740" y="7788790"/>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7221679">
            <a:off x="-1435740" y="247832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5739328" y="9758927"/>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16306422" y="9712770"/>
            <a:ext cx="1540224"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4F6A92"/>
                </a:solidFill>
                <a:latin typeface="Barlow Condensed"/>
                <a:ea typeface="Barlow Condensed"/>
                <a:cs typeface="Barlow Condensed"/>
                <a:sym typeface="Barlow Condensed"/>
              </a:rPr>
              <a:t>Nhóm 4</a:t>
            </a:r>
          </a:p>
        </p:txBody>
      </p:sp>
      <p:sp>
        <p:nvSpPr>
          <p:cNvPr name="Freeform 12" id="12"/>
          <p:cNvSpPr/>
          <p:nvPr/>
        </p:nvSpPr>
        <p:spPr>
          <a:xfrm flipH="false" flipV="false" rot="-3578320">
            <a:off x="17182488" y="8188686"/>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0" y="370488"/>
            <a:ext cx="18117521" cy="1010440"/>
          </a:xfrm>
          <a:prstGeom prst="rect">
            <a:avLst/>
          </a:prstGeom>
        </p:spPr>
        <p:txBody>
          <a:bodyPr anchor="t" rtlCol="false" tIns="0" lIns="0" bIns="0" rIns="0">
            <a:spAutoFit/>
          </a:bodyPr>
          <a:lstStyle/>
          <a:p>
            <a:pPr algn="ctr" marL="0" indent="0" lvl="1">
              <a:lnSpc>
                <a:spcPts val="7413"/>
              </a:lnSpc>
            </a:pPr>
            <a:r>
              <a:rPr lang="en-US" b="true" sz="8057" spc="225">
                <a:solidFill>
                  <a:srgbClr val="4F6A92"/>
                </a:solidFill>
                <a:latin typeface="Barlow SemiCondensed Bold"/>
                <a:ea typeface="Barlow SemiCondensed Bold"/>
                <a:cs typeface="Barlow SemiCondensed Bold"/>
                <a:sym typeface="Barlow SemiCondensed Bold"/>
              </a:rPr>
              <a:t>III. PHÂN TÍCH YÊU CẦU HỆ THỐNG</a:t>
            </a:r>
          </a:p>
        </p:txBody>
      </p:sp>
      <p:grpSp>
        <p:nvGrpSpPr>
          <p:cNvPr name="Group 14" id="14"/>
          <p:cNvGrpSpPr/>
          <p:nvPr/>
        </p:nvGrpSpPr>
        <p:grpSpPr>
          <a:xfrm rot="0">
            <a:off x="1814809" y="1869254"/>
            <a:ext cx="5905915" cy="882454"/>
            <a:chOff x="0" y="0"/>
            <a:chExt cx="1555467" cy="232416"/>
          </a:xfrm>
        </p:grpSpPr>
        <p:sp>
          <p:nvSpPr>
            <p:cNvPr name="Freeform 15" id="15"/>
            <p:cNvSpPr/>
            <p:nvPr/>
          </p:nvSpPr>
          <p:spPr>
            <a:xfrm flipH="false" flipV="false" rot="0">
              <a:off x="0" y="0"/>
              <a:ext cx="1555467" cy="232416"/>
            </a:xfrm>
            <a:custGeom>
              <a:avLst/>
              <a:gdLst/>
              <a:ahLst/>
              <a:cxnLst/>
              <a:rect r="r" b="b" t="t" l="l"/>
              <a:pathLst>
                <a:path h="232416" w="1555467">
                  <a:moveTo>
                    <a:pt x="66855" y="0"/>
                  </a:moveTo>
                  <a:lnTo>
                    <a:pt x="1488613" y="0"/>
                  </a:lnTo>
                  <a:cubicBezTo>
                    <a:pt x="1506344" y="0"/>
                    <a:pt x="1523348" y="7044"/>
                    <a:pt x="1535886" y="19581"/>
                  </a:cubicBezTo>
                  <a:cubicBezTo>
                    <a:pt x="1548424" y="32119"/>
                    <a:pt x="1555467" y="49124"/>
                    <a:pt x="1555467" y="66855"/>
                  </a:cubicBezTo>
                  <a:lnTo>
                    <a:pt x="1555467" y="165561"/>
                  </a:lnTo>
                  <a:cubicBezTo>
                    <a:pt x="1555467" y="183292"/>
                    <a:pt x="1548424" y="200297"/>
                    <a:pt x="1535886" y="212835"/>
                  </a:cubicBezTo>
                  <a:cubicBezTo>
                    <a:pt x="1523348" y="225372"/>
                    <a:pt x="1506344" y="232416"/>
                    <a:pt x="1488613" y="232416"/>
                  </a:cubicBezTo>
                  <a:lnTo>
                    <a:pt x="66855" y="232416"/>
                  </a:lnTo>
                  <a:cubicBezTo>
                    <a:pt x="49124" y="232416"/>
                    <a:pt x="32119" y="225372"/>
                    <a:pt x="19581" y="212835"/>
                  </a:cubicBezTo>
                  <a:cubicBezTo>
                    <a:pt x="7044" y="200297"/>
                    <a:pt x="0" y="183292"/>
                    <a:pt x="0" y="165561"/>
                  </a:cubicBezTo>
                  <a:lnTo>
                    <a:pt x="0" y="66855"/>
                  </a:lnTo>
                  <a:cubicBezTo>
                    <a:pt x="0" y="49124"/>
                    <a:pt x="7044" y="32119"/>
                    <a:pt x="19581" y="19581"/>
                  </a:cubicBezTo>
                  <a:cubicBezTo>
                    <a:pt x="32119" y="7044"/>
                    <a:pt x="49124" y="0"/>
                    <a:pt x="66855" y="0"/>
                  </a:cubicBezTo>
                  <a:close/>
                </a:path>
              </a:pathLst>
            </a:custGeom>
            <a:gradFill rotWithShape="true">
              <a:gsLst>
                <a:gs pos="0">
                  <a:srgbClr val="FFF7AD">
                    <a:alpha val="100000"/>
                  </a:srgbClr>
                </a:gs>
                <a:gs pos="100000">
                  <a:srgbClr val="FFA9F9">
                    <a:alpha val="100000"/>
                  </a:srgbClr>
                </a:gs>
              </a:gsLst>
              <a:lin ang="0"/>
            </a:gradFill>
          </p:spPr>
        </p:sp>
        <p:sp>
          <p:nvSpPr>
            <p:cNvPr name="TextBox 16" id="16"/>
            <p:cNvSpPr txBox="true"/>
            <p:nvPr/>
          </p:nvSpPr>
          <p:spPr>
            <a:xfrm>
              <a:off x="0" y="-38100"/>
              <a:ext cx="1555467" cy="27051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384384" y="2048068"/>
            <a:ext cx="4356650" cy="572452"/>
          </a:xfrm>
          <a:prstGeom prst="rect">
            <a:avLst/>
          </a:prstGeom>
        </p:spPr>
        <p:txBody>
          <a:bodyPr anchor="t" rtlCol="false" tIns="0" lIns="0" bIns="0" rIns="0">
            <a:spAutoFit/>
          </a:bodyPr>
          <a:lstStyle/>
          <a:p>
            <a:pPr algn="ctr" marL="0" indent="0" lvl="1">
              <a:lnSpc>
                <a:spcPts val="4382"/>
              </a:lnSpc>
              <a:spcBef>
                <a:spcPct val="0"/>
              </a:spcBef>
            </a:pPr>
            <a:r>
              <a:rPr lang="en-US" b="true" sz="4096" spc="114">
                <a:solidFill>
                  <a:srgbClr val="4F6A92"/>
                </a:solidFill>
                <a:latin typeface="Barlow Condensed Bold"/>
                <a:ea typeface="Barlow Condensed Bold"/>
                <a:cs typeface="Barlow Condensed Bold"/>
                <a:sym typeface="Barlow Condensed Bold"/>
              </a:rPr>
              <a:t>3.2: Phi chức năng:</a:t>
            </a:r>
          </a:p>
        </p:txBody>
      </p:sp>
      <p:sp>
        <p:nvSpPr>
          <p:cNvPr name="TextBox 18" id="18"/>
          <p:cNvSpPr txBox="true"/>
          <p:nvPr/>
        </p:nvSpPr>
        <p:spPr>
          <a:xfrm rot="0">
            <a:off x="2391571" y="3279796"/>
            <a:ext cx="13747493" cy="5629847"/>
          </a:xfrm>
          <a:prstGeom prst="rect">
            <a:avLst/>
          </a:prstGeom>
        </p:spPr>
        <p:txBody>
          <a:bodyPr anchor="t" rtlCol="false" tIns="0" lIns="0" bIns="0" rIns="0">
            <a:spAutoFit/>
          </a:bodyPr>
          <a:lstStyle/>
          <a:p>
            <a:pPr algn="just" marL="754820" indent="-377410" lvl="1">
              <a:lnSpc>
                <a:spcPts val="3740"/>
              </a:lnSpc>
              <a:buFont typeface="Arial"/>
              <a:buChar char="•"/>
            </a:pPr>
            <a:r>
              <a:rPr lang="en-US" sz="3496" spc="97">
                <a:solidFill>
                  <a:srgbClr val="4F6A92"/>
                </a:solidFill>
                <a:latin typeface="Barlow Condensed"/>
                <a:ea typeface="Barlow Condensed"/>
                <a:cs typeface="Barlow Condensed"/>
                <a:sym typeface="Barlow Condensed"/>
              </a:rPr>
              <a:t>Usability: website phải có tính thân thiện với người dùng, tức là giao diện dễ hiểu, dễ thao tác cho người dùng phổ thông. Đặc biệt phải hướng dẫn sử dụng các chức năng chính của webiste (ở đây nhóm sẽ vừa cung cấp tài liệu hướng dẫn sử dụng vừa cung cấp video hướng dẫn trực quan được gắn vào ngay trên website)</a:t>
            </a:r>
          </a:p>
          <a:p>
            <a:pPr algn="just" marL="754820" indent="-377410" lvl="1">
              <a:lnSpc>
                <a:spcPts val="3740"/>
              </a:lnSpc>
              <a:buFont typeface="Arial"/>
              <a:buChar char="•"/>
            </a:pPr>
            <a:r>
              <a:rPr lang="en-US" sz="3496" spc="97">
                <a:solidFill>
                  <a:srgbClr val="4F6A92"/>
                </a:solidFill>
                <a:latin typeface="Barlow Condensed"/>
                <a:ea typeface="Barlow Condensed"/>
                <a:cs typeface="Barlow Condensed"/>
                <a:sym typeface="Barlow Condensed"/>
              </a:rPr>
              <a:t>Tính bảo mật: Hệ thống phân chia quyền truy cập, dữ liệu người dùng (mật khẩu) được mã hóa.</a:t>
            </a:r>
          </a:p>
          <a:p>
            <a:pPr algn="just" marL="754820" indent="-377410" lvl="1">
              <a:lnSpc>
                <a:spcPts val="3740"/>
              </a:lnSpc>
              <a:buFont typeface="Arial"/>
              <a:buChar char="•"/>
            </a:pPr>
            <a:r>
              <a:rPr lang="en-US" sz="3496" spc="97">
                <a:solidFill>
                  <a:srgbClr val="4F6A92"/>
                </a:solidFill>
                <a:latin typeface="Barlow Condensed"/>
                <a:ea typeface="Barlow Condensed"/>
                <a:cs typeface="Barlow Condensed"/>
                <a:sym typeface="Barlow Condensed"/>
              </a:rPr>
              <a:t>Performance: hiệu năng, hệ thống phản hồi trong người dùng trong vòng 5 giây với tốc độ kết nối internet trung binh.</a:t>
            </a:r>
          </a:p>
          <a:p>
            <a:pPr algn="just" marL="754820" indent="-377410" lvl="1">
              <a:lnSpc>
                <a:spcPts val="3740"/>
              </a:lnSpc>
              <a:buFont typeface="Arial"/>
              <a:buChar char="•"/>
            </a:pPr>
            <a:r>
              <a:rPr lang="en-US" sz="3496" spc="97">
                <a:solidFill>
                  <a:srgbClr val="4F6A92"/>
                </a:solidFill>
                <a:latin typeface="Barlow Condensed"/>
                <a:ea typeface="Barlow Condensed"/>
                <a:cs typeface="Barlow Condensed"/>
                <a:sym typeface="Barlow Condensed"/>
              </a:rPr>
              <a:t>Maintainability: </a:t>
            </a:r>
            <a:r>
              <a:rPr lang="en-US" sz="3496" spc="97">
                <a:solidFill>
                  <a:srgbClr val="4F6A92"/>
                </a:solidFill>
                <a:latin typeface="Barlow Condensed"/>
                <a:ea typeface="Barlow Condensed"/>
                <a:cs typeface="Barlow Condensed"/>
                <a:sym typeface="Barlow Condensed"/>
              </a:rPr>
              <a:t>Code được tổ chức rõ ràng theo mô hình MVC để dễ dàng cập nhật, sửa lỗi và nâng cấp sau này.</a:t>
            </a:r>
          </a:p>
          <a:p>
            <a:pPr algn="just" marL="0" indent="0" lvl="1">
              <a:lnSpc>
                <a:spcPts val="3740"/>
              </a:lnSpc>
              <a:spcBef>
                <a:spcPct val="0"/>
              </a:spcBef>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7259300" y="7309969"/>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a:ln cap="sq">
              <a:noFill/>
              <a:prstDash val="solid"/>
              <a:miter/>
            </a:ln>
          </p:spPr>
        </p:sp>
      </p:grpSp>
      <p:grpSp>
        <p:nvGrpSpPr>
          <p:cNvPr name="Group 4" id="4"/>
          <p:cNvGrpSpPr/>
          <p:nvPr/>
        </p:nvGrpSpPr>
        <p:grpSpPr>
          <a:xfrm rot="0">
            <a:off x="2684010" y="9381468"/>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865" t="0" r="-14865" b="0"/>
              </a:stretch>
            </a:blipFill>
            <a:ln cap="sq">
              <a:noFill/>
              <a:prstDash val="solid"/>
              <a:miter/>
            </a:ln>
          </p:spPr>
        </p:sp>
      </p:grpSp>
      <p:grpSp>
        <p:nvGrpSpPr>
          <p:cNvPr name="Group 6" id="6"/>
          <p:cNvGrpSpPr/>
          <p:nvPr/>
        </p:nvGrpSpPr>
        <p:grpSpPr>
          <a:xfrm rot="0">
            <a:off x="17259300" y="3466593"/>
            <a:ext cx="4438309" cy="3843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a:ln cap="sq">
              <a:noFill/>
              <a:prstDash val="solid"/>
              <a:miter/>
            </a:ln>
          </p:spPr>
        </p:sp>
      </p:grpSp>
      <p:sp>
        <p:nvSpPr>
          <p:cNvPr name="Freeform 8" id="8"/>
          <p:cNvSpPr/>
          <p:nvPr/>
        </p:nvSpPr>
        <p:spPr>
          <a:xfrm flipH="false" flipV="false" rot="7221679">
            <a:off x="10121335" y="9252431"/>
            <a:ext cx="3790200" cy="3280246"/>
          </a:xfrm>
          <a:custGeom>
            <a:avLst/>
            <a:gdLst/>
            <a:ahLst/>
            <a:cxnLst/>
            <a:rect r="r" b="b" t="t" l="l"/>
            <a:pathLst>
              <a:path h="3280246" w="3790200">
                <a:moveTo>
                  <a:pt x="0" y="0"/>
                </a:moveTo>
                <a:lnTo>
                  <a:pt x="3790200" y="0"/>
                </a:lnTo>
                <a:lnTo>
                  <a:pt x="3790200" y="3280246"/>
                </a:lnTo>
                <a:lnTo>
                  <a:pt x="0" y="3280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398653" y="9395920"/>
            <a:ext cx="3658780" cy="3166508"/>
          </a:xfrm>
          <a:custGeom>
            <a:avLst/>
            <a:gdLst/>
            <a:ahLst/>
            <a:cxnLst/>
            <a:rect r="r" b="b" t="t" l="l"/>
            <a:pathLst>
              <a:path h="3166508" w="3658780">
                <a:moveTo>
                  <a:pt x="0" y="0"/>
                </a:moveTo>
                <a:lnTo>
                  <a:pt x="3658780" y="0"/>
                </a:lnTo>
                <a:lnTo>
                  <a:pt x="3658780" y="3166508"/>
                </a:lnTo>
                <a:lnTo>
                  <a:pt x="0" y="3166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13564035" y="9338074"/>
            <a:ext cx="4194954" cy="3630542"/>
          </a:xfrm>
          <a:custGeom>
            <a:avLst/>
            <a:gdLst/>
            <a:ahLst/>
            <a:cxnLst/>
            <a:rect r="r" b="b" t="t" l="l"/>
            <a:pathLst>
              <a:path h="3630542" w="4194954">
                <a:moveTo>
                  <a:pt x="0" y="0"/>
                </a:moveTo>
                <a:lnTo>
                  <a:pt x="4194953" y="0"/>
                </a:lnTo>
                <a:lnTo>
                  <a:pt x="4194953" y="3630542"/>
                </a:lnTo>
                <a:lnTo>
                  <a:pt x="0" y="3630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6582068" y="9304336"/>
            <a:ext cx="3870423" cy="3349675"/>
          </a:xfrm>
          <a:custGeom>
            <a:avLst/>
            <a:gdLst/>
            <a:ahLst/>
            <a:cxnLst/>
            <a:rect r="r" b="b" t="t" l="l"/>
            <a:pathLst>
              <a:path h="3349675" w="3870423">
                <a:moveTo>
                  <a:pt x="0" y="0"/>
                </a:moveTo>
                <a:lnTo>
                  <a:pt x="3870423" y="0"/>
                </a:lnTo>
                <a:lnTo>
                  <a:pt x="3870423" y="3349675"/>
                </a:lnTo>
                <a:lnTo>
                  <a:pt x="0" y="3349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78320">
            <a:off x="17625585"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517280" y="2352200"/>
            <a:ext cx="9316767" cy="6906100"/>
          </a:xfrm>
          <a:custGeom>
            <a:avLst/>
            <a:gdLst/>
            <a:ahLst/>
            <a:cxnLst/>
            <a:rect r="r" b="b" t="t" l="l"/>
            <a:pathLst>
              <a:path h="6906100" w="9316767">
                <a:moveTo>
                  <a:pt x="0" y="0"/>
                </a:moveTo>
                <a:lnTo>
                  <a:pt x="9316767" y="0"/>
                </a:lnTo>
                <a:lnTo>
                  <a:pt x="9316767" y="6906100"/>
                </a:lnTo>
                <a:lnTo>
                  <a:pt x="0" y="6906100"/>
                </a:lnTo>
                <a:lnTo>
                  <a:pt x="0" y="0"/>
                </a:lnTo>
                <a:close/>
              </a:path>
            </a:pathLst>
          </a:custGeom>
          <a:blipFill>
            <a:blip r:embed="rId11"/>
            <a:stretch>
              <a:fillRect l="0" t="0" r="-10649" b="0"/>
            </a:stretch>
          </a:blipFill>
        </p:spPr>
      </p:sp>
      <p:grpSp>
        <p:nvGrpSpPr>
          <p:cNvPr name="Group 14" id="14"/>
          <p:cNvGrpSpPr/>
          <p:nvPr/>
        </p:nvGrpSpPr>
        <p:grpSpPr>
          <a:xfrm rot="0">
            <a:off x="-1402069" y="1412155"/>
            <a:ext cx="7106947" cy="1258442"/>
            <a:chOff x="0" y="0"/>
            <a:chExt cx="1871789" cy="331442"/>
          </a:xfrm>
        </p:grpSpPr>
        <p:sp>
          <p:nvSpPr>
            <p:cNvPr name="Freeform 15" id="15"/>
            <p:cNvSpPr/>
            <p:nvPr/>
          </p:nvSpPr>
          <p:spPr>
            <a:xfrm flipH="false" flipV="false" rot="0">
              <a:off x="0" y="0"/>
              <a:ext cx="1871788" cy="331442"/>
            </a:xfrm>
            <a:custGeom>
              <a:avLst/>
              <a:gdLst/>
              <a:ahLst/>
              <a:cxnLst/>
              <a:rect r="r" b="b" t="t" l="l"/>
              <a:pathLst>
                <a:path h="331442" w="1871788">
                  <a:moveTo>
                    <a:pt x="55557" y="0"/>
                  </a:moveTo>
                  <a:lnTo>
                    <a:pt x="1816232" y="0"/>
                  </a:lnTo>
                  <a:cubicBezTo>
                    <a:pt x="1846915" y="0"/>
                    <a:pt x="1871788" y="24874"/>
                    <a:pt x="1871788" y="55557"/>
                  </a:cubicBezTo>
                  <a:lnTo>
                    <a:pt x="1871788" y="275885"/>
                  </a:lnTo>
                  <a:cubicBezTo>
                    <a:pt x="1871788" y="290619"/>
                    <a:pt x="1865935" y="304751"/>
                    <a:pt x="1855516" y="315169"/>
                  </a:cubicBezTo>
                  <a:cubicBezTo>
                    <a:pt x="1845097" y="325588"/>
                    <a:pt x="1830966" y="331442"/>
                    <a:pt x="1816232" y="331442"/>
                  </a:cubicBezTo>
                  <a:lnTo>
                    <a:pt x="55557" y="331442"/>
                  </a:lnTo>
                  <a:cubicBezTo>
                    <a:pt x="40822" y="331442"/>
                    <a:pt x="26691" y="325588"/>
                    <a:pt x="16272" y="315169"/>
                  </a:cubicBezTo>
                  <a:cubicBezTo>
                    <a:pt x="5853" y="304751"/>
                    <a:pt x="0" y="290619"/>
                    <a:pt x="0" y="275885"/>
                  </a:cubicBezTo>
                  <a:lnTo>
                    <a:pt x="0" y="55557"/>
                  </a:lnTo>
                  <a:cubicBezTo>
                    <a:pt x="0" y="40822"/>
                    <a:pt x="5853" y="26691"/>
                    <a:pt x="16272" y="16272"/>
                  </a:cubicBezTo>
                  <a:cubicBezTo>
                    <a:pt x="26691" y="5853"/>
                    <a:pt x="40822" y="0"/>
                    <a:pt x="55557" y="0"/>
                  </a:cubicBezTo>
                  <a:close/>
                </a:path>
              </a:pathLst>
            </a:custGeom>
            <a:gradFill rotWithShape="true">
              <a:gsLst>
                <a:gs pos="0">
                  <a:srgbClr val="8C52FF">
                    <a:alpha val="100000"/>
                  </a:srgbClr>
                </a:gs>
                <a:gs pos="100000">
                  <a:srgbClr val="5CE1E6">
                    <a:alpha val="100000"/>
                  </a:srgbClr>
                </a:gs>
              </a:gsLst>
              <a:lin ang="0"/>
            </a:gradFill>
          </p:spPr>
        </p:sp>
        <p:sp>
          <p:nvSpPr>
            <p:cNvPr name="TextBox 16" id="16"/>
            <p:cNvSpPr txBox="true"/>
            <p:nvPr/>
          </p:nvSpPr>
          <p:spPr>
            <a:xfrm>
              <a:off x="0" y="-38100"/>
              <a:ext cx="1871789" cy="36954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70423"/>
            <a:ext cx="18288000" cy="941731"/>
          </a:xfrm>
          <a:prstGeom prst="rect">
            <a:avLst/>
          </a:prstGeom>
        </p:spPr>
        <p:txBody>
          <a:bodyPr anchor="t" rtlCol="false" tIns="0" lIns="0" bIns="0" rIns="0">
            <a:spAutoFit/>
          </a:bodyPr>
          <a:lstStyle/>
          <a:p>
            <a:pPr algn="ctr" marL="0" indent="0" lvl="1">
              <a:lnSpc>
                <a:spcPts val="6867"/>
              </a:lnSpc>
            </a:pPr>
            <a:r>
              <a:rPr lang="en-US" b="true" sz="7465" spc="209">
                <a:solidFill>
                  <a:srgbClr val="FFFFFF"/>
                </a:solidFill>
                <a:latin typeface="Barlow SemiCondensed Bold"/>
                <a:ea typeface="Barlow SemiCondensed Bold"/>
                <a:cs typeface="Barlow SemiCondensed Bold"/>
                <a:sym typeface="Barlow SemiCondensed Bold"/>
              </a:rPr>
              <a:t>IV.THIẾT KẾ HỆ THỐNG VÀ DATABASE</a:t>
            </a:r>
          </a:p>
        </p:txBody>
      </p:sp>
      <p:sp>
        <p:nvSpPr>
          <p:cNvPr name="TextBox 18" id="18"/>
          <p:cNvSpPr txBox="true"/>
          <p:nvPr/>
        </p:nvSpPr>
        <p:spPr>
          <a:xfrm rot="0">
            <a:off x="793715" y="1785376"/>
            <a:ext cx="4356650"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4.1: USE CASE:</a:t>
            </a:r>
          </a:p>
        </p:txBody>
      </p:sp>
      <p:sp>
        <p:nvSpPr>
          <p:cNvPr name="TextBox 19" id="19"/>
          <p:cNvSpPr txBox="true"/>
          <p:nvPr/>
        </p:nvSpPr>
        <p:spPr>
          <a:xfrm rot="0">
            <a:off x="479576" y="3210593"/>
            <a:ext cx="7489777" cy="4908423"/>
          </a:xfrm>
          <a:prstGeom prst="rect">
            <a:avLst/>
          </a:prstGeom>
        </p:spPr>
        <p:txBody>
          <a:bodyPr anchor="t" rtlCol="false" tIns="0" lIns="0" bIns="0" rIns="0">
            <a:spAutoFit/>
          </a:bodyPr>
          <a:lstStyle/>
          <a:p>
            <a:pPr algn="just" marL="776409" indent="-388205" lvl="1">
              <a:lnSpc>
                <a:spcPts val="3847"/>
              </a:lnSpc>
              <a:buFont typeface="Arial"/>
              <a:buChar char="•"/>
            </a:pPr>
            <a:r>
              <a:rPr lang="en-US" sz="3596" spc="100">
                <a:solidFill>
                  <a:srgbClr val="FFFFFF"/>
                </a:solidFill>
                <a:latin typeface="Barlow Condensed"/>
                <a:ea typeface="Barlow Condensed"/>
                <a:cs typeface="Barlow Condensed"/>
                <a:sym typeface="Barlow Condensed"/>
              </a:rPr>
              <a:t>Đăng nhập: Chỉ Admin, bác sĩ, tư vấn viên mới được phép đăng nhập vào hệ thống</a:t>
            </a:r>
          </a:p>
          <a:p>
            <a:pPr algn="just" marL="776409" indent="-388205" lvl="1">
              <a:lnSpc>
                <a:spcPts val="3847"/>
              </a:lnSpc>
              <a:buFont typeface="Arial"/>
              <a:buChar char="•"/>
            </a:pPr>
            <a:r>
              <a:rPr lang="en-US" sz="3596" spc="100">
                <a:solidFill>
                  <a:srgbClr val="FFFFFF"/>
                </a:solidFill>
                <a:latin typeface="Barlow Condensed"/>
                <a:ea typeface="Barlow Condensed"/>
                <a:cs typeface="Barlow Condensed"/>
                <a:sym typeface="Barlow Condensed"/>
              </a:rPr>
              <a:t>User/Bệnh nhân: có quyền đặt lịch khám bệnh; đánh giá bác sĩ; tìm kiếm thông tin về phòng khám, về bác sĩ, về các bài đăng y khoa hay cẩm nang</a:t>
            </a:r>
          </a:p>
          <a:p>
            <a:pPr algn="just" marL="797999" indent="-398999" lvl="1">
              <a:lnSpc>
                <a:spcPts val="3954"/>
              </a:lnSpc>
              <a:spcBef>
                <a:spcPct val="0"/>
              </a:spcBef>
              <a:buFont typeface="Arial"/>
              <a:buChar char="•"/>
            </a:pPr>
            <a:r>
              <a:rPr lang="en-US" sz="3696" spc="103">
                <a:solidFill>
                  <a:srgbClr val="FFFFFF"/>
                </a:solidFill>
                <a:latin typeface="Barlow Condensed"/>
                <a:ea typeface="Barlow Condensed"/>
                <a:cs typeface="Barlow Condensed"/>
                <a:sym typeface="Barlow Condensed"/>
              </a:rPr>
              <a:t>Bác sĩ: Được quyền quản lý bệnh nhân: xem bệnh án, xem thống kê số lượng bệnh nhân, xác nhận đặt lịch,...</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7259300" y="7309969"/>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a:ln cap="sq">
              <a:noFill/>
              <a:prstDash val="solid"/>
              <a:miter/>
            </a:ln>
          </p:spPr>
        </p:sp>
      </p:grpSp>
      <p:grpSp>
        <p:nvGrpSpPr>
          <p:cNvPr name="Group 4" id="4"/>
          <p:cNvGrpSpPr/>
          <p:nvPr/>
        </p:nvGrpSpPr>
        <p:grpSpPr>
          <a:xfrm rot="0">
            <a:off x="2684010" y="9381468"/>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865" t="0" r="-14865" b="0"/>
              </a:stretch>
            </a:blipFill>
            <a:ln cap="sq">
              <a:noFill/>
              <a:prstDash val="solid"/>
              <a:miter/>
            </a:ln>
          </p:spPr>
        </p:sp>
      </p:grpSp>
      <p:grpSp>
        <p:nvGrpSpPr>
          <p:cNvPr name="Group 6" id="6"/>
          <p:cNvGrpSpPr/>
          <p:nvPr/>
        </p:nvGrpSpPr>
        <p:grpSpPr>
          <a:xfrm rot="0">
            <a:off x="17259300" y="3466593"/>
            <a:ext cx="4438309" cy="3843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a:ln cap="sq">
              <a:noFill/>
              <a:prstDash val="solid"/>
              <a:miter/>
            </a:ln>
          </p:spPr>
        </p:sp>
      </p:grpSp>
      <p:sp>
        <p:nvSpPr>
          <p:cNvPr name="Freeform 8" id="8"/>
          <p:cNvSpPr/>
          <p:nvPr/>
        </p:nvSpPr>
        <p:spPr>
          <a:xfrm flipH="false" flipV="false" rot="7221679">
            <a:off x="10121335" y="9252431"/>
            <a:ext cx="3790200" cy="3280246"/>
          </a:xfrm>
          <a:custGeom>
            <a:avLst/>
            <a:gdLst/>
            <a:ahLst/>
            <a:cxnLst/>
            <a:rect r="r" b="b" t="t" l="l"/>
            <a:pathLst>
              <a:path h="3280246" w="3790200">
                <a:moveTo>
                  <a:pt x="0" y="0"/>
                </a:moveTo>
                <a:lnTo>
                  <a:pt x="3790200" y="0"/>
                </a:lnTo>
                <a:lnTo>
                  <a:pt x="3790200" y="3280246"/>
                </a:lnTo>
                <a:lnTo>
                  <a:pt x="0" y="3280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398653" y="9395920"/>
            <a:ext cx="3658780" cy="3166508"/>
          </a:xfrm>
          <a:custGeom>
            <a:avLst/>
            <a:gdLst/>
            <a:ahLst/>
            <a:cxnLst/>
            <a:rect r="r" b="b" t="t" l="l"/>
            <a:pathLst>
              <a:path h="3166508" w="3658780">
                <a:moveTo>
                  <a:pt x="0" y="0"/>
                </a:moveTo>
                <a:lnTo>
                  <a:pt x="3658780" y="0"/>
                </a:lnTo>
                <a:lnTo>
                  <a:pt x="3658780" y="3166508"/>
                </a:lnTo>
                <a:lnTo>
                  <a:pt x="0" y="3166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13564035" y="9338074"/>
            <a:ext cx="4194954" cy="3630542"/>
          </a:xfrm>
          <a:custGeom>
            <a:avLst/>
            <a:gdLst/>
            <a:ahLst/>
            <a:cxnLst/>
            <a:rect r="r" b="b" t="t" l="l"/>
            <a:pathLst>
              <a:path h="3630542" w="4194954">
                <a:moveTo>
                  <a:pt x="0" y="0"/>
                </a:moveTo>
                <a:lnTo>
                  <a:pt x="4194953" y="0"/>
                </a:lnTo>
                <a:lnTo>
                  <a:pt x="4194953" y="3630542"/>
                </a:lnTo>
                <a:lnTo>
                  <a:pt x="0" y="3630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6582068" y="9304336"/>
            <a:ext cx="3870423" cy="3349675"/>
          </a:xfrm>
          <a:custGeom>
            <a:avLst/>
            <a:gdLst/>
            <a:ahLst/>
            <a:cxnLst/>
            <a:rect r="r" b="b" t="t" l="l"/>
            <a:pathLst>
              <a:path h="3349675" w="3870423">
                <a:moveTo>
                  <a:pt x="0" y="0"/>
                </a:moveTo>
                <a:lnTo>
                  <a:pt x="3870423" y="0"/>
                </a:lnTo>
                <a:lnTo>
                  <a:pt x="3870423" y="3349675"/>
                </a:lnTo>
                <a:lnTo>
                  <a:pt x="0" y="33496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78320">
            <a:off x="17625585"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517280" y="2352200"/>
            <a:ext cx="9316767" cy="6906100"/>
          </a:xfrm>
          <a:custGeom>
            <a:avLst/>
            <a:gdLst/>
            <a:ahLst/>
            <a:cxnLst/>
            <a:rect r="r" b="b" t="t" l="l"/>
            <a:pathLst>
              <a:path h="6906100" w="9316767">
                <a:moveTo>
                  <a:pt x="0" y="0"/>
                </a:moveTo>
                <a:lnTo>
                  <a:pt x="9316767" y="0"/>
                </a:lnTo>
                <a:lnTo>
                  <a:pt x="9316767" y="6906100"/>
                </a:lnTo>
                <a:lnTo>
                  <a:pt x="0" y="6906100"/>
                </a:lnTo>
                <a:lnTo>
                  <a:pt x="0" y="0"/>
                </a:lnTo>
                <a:close/>
              </a:path>
            </a:pathLst>
          </a:custGeom>
          <a:blipFill>
            <a:blip r:embed="rId11"/>
            <a:stretch>
              <a:fillRect l="0" t="0" r="-10649" b="0"/>
            </a:stretch>
          </a:blipFill>
        </p:spPr>
      </p:sp>
      <p:grpSp>
        <p:nvGrpSpPr>
          <p:cNvPr name="Group 14" id="14"/>
          <p:cNvGrpSpPr/>
          <p:nvPr/>
        </p:nvGrpSpPr>
        <p:grpSpPr>
          <a:xfrm rot="0">
            <a:off x="-1402069" y="1412155"/>
            <a:ext cx="7106947" cy="1258442"/>
            <a:chOff x="0" y="0"/>
            <a:chExt cx="1871789" cy="331442"/>
          </a:xfrm>
        </p:grpSpPr>
        <p:sp>
          <p:nvSpPr>
            <p:cNvPr name="Freeform 15" id="15"/>
            <p:cNvSpPr/>
            <p:nvPr/>
          </p:nvSpPr>
          <p:spPr>
            <a:xfrm flipH="false" flipV="false" rot="0">
              <a:off x="0" y="0"/>
              <a:ext cx="1871788" cy="331442"/>
            </a:xfrm>
            <a:custGeom>
              <a:avLst/>
              <a:gdLst/>
              <a:ahLst/>
              <a:cxnLst/>
              <a:rect r="r" b="b" t="t" l="l"/>
              <a:pathLst>
                <a:path h="331442" w="1871788">
                  <a:moveTo>
                    <a:pt x="55557" y="0"/>
                  </a:moveTo>
                  <a:lnTo>
                    <a:pt x="1816232" y="0"/>
                  </a:lnTo>
                  <a:cubicBezTo>
                    <a:pt x="1846915" y="0"/>
                    <a:pt x="1871788" y="24874"/>
                    <a:pt x="1871788" y="55557"/>
                  </a:cubicBezTo>
                  <a:lnTo>
                    <a:pt x="1871788" y="275885"/>
                  </a:lnTo>
                  <a:cubicBezTo>
                    <a:pt x="1871788" y="290619"/>
                    <a:pt x="1865935" y="304751"/>
                    <a:pt x="1855516" y="315169"/>
                  </a:cubicBezTo>
                  <a:cubicBezTo>
                    <a:pt x="1845097" y="325588"/>
                    <a:pt x="1830966" y="331442"/>
                    <a:pt x="1816232" y="331442"/>
                  </a:cubicBezTo>
                  <a:lnTo>
                    <a:pt x="55557" y="331442"/>
                  </a:lnTo>
                  <a:cubicBezTo>
                    <a:pt x="40822" y="331442"/>
                    <a:pt x="26691" y="325588"/>
                    <a:pt x="16272" y="315169"/>
                  </a:cubicBezTo>
                  <a:cubicBezTo>
                    <a:pt x="5853" y="304751"/>
                    <a:pt x="0" y="290619"/>
                    <a:pt x="0" y="275885"/>
                  </a:cubicBezTo>
                  <a:lnTo>
                    <a:pt x="0" y="55557"/>
                  </a:lnTo>
                  <a:cubicBezTo>
                    <a:pt x="0" y="40822"/>
                    <a:pt x="5853" y="26691"/>
                    <a:pt x="16272" y="16272"/>
                  </a:cubicBezTo>
                  <a:cubicBezTo>
                    <a:pt x="26691" y="5853"/>
                    <a:pt x="40822" y="0"/>
                    <a:pt x="55557" y="0"/>
                  </a:cubicBezTo>
                  <a:close/>
                </a:path>
              </a:pathLst>
            </a:custGeom>
            <a:gradFill rotWithShape="true">
              <a:gsLst>
                <a:gs pos="0">
                  <a:srgbClr val="8C52FF">
                    <a:alpha val="100000"/>
                  </a:srgbClr>
                </a:gs>
                <a:gs pos="100000">
                  <a:srgbClr val="5CE1E6">
                    <a:alpha val="100000"/>
                  </a:srgbClr>
                </a:gs>
              </a:gsLst>
              <a:lin ang="0"/>
            </a:gradFill>
          </p:spPr>
        </p:sp>
        <p:sp>
          <p:nvSpPr>
            <p:cNvPr name="TextBox 16" id="16"/>
            <p:cNvSpPr txBox="true"/>
            <p:nvPr/>
          </p:nvSpPr>
          <p:spPr>
            <a:xfrm>
              <a:off x="0" y="-38100"/>
              <a:ext cx="1871789" cy="36954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70423"/>
            <a:ext cx="18288000" cy="941731"/>
          </a:xfrm>
          <a:prstGeom prst="rect">
            <a:avLst/>
          </a:prstGeom>
        </p:spPr>
        <p:txBody>
          <a:bodyPr anchor="t" rtlCol="false" tIns="0" lIns="0" bIns="0" rIns="0">
            <a:spAutoFit/>
          </a:bodyPr>
          <a:lstStyle/>
          <a:p>
            <a:pPr algn="ctr" marL="0" indent="0" lvl="1">
              <a:lnSpc>
                <a:spcPts val="6867"/>
              </a:lnSpc>
            </a:pPr>
            <a:r>
              <a:rPr lang="en-US" b="true" sz="7465" spc="209">
                <a:solidFill>
                  <a:srgbClr val="FFFFFF"/>
                </a:solidFill>
                <a:latin typeface="Barlow SemiCondensed Bold"/>
                <a:ea typeface="Barlow SemiCondensed Bold"/>
                <a:cs typeface="Barlow SemiCondensed Bold"/>
                <a:sym typeface="Barlow SemiCondensed Bold"/>
              </a:rPr>
              <a:t>IV.THIẾT KẾ HỆ THỐNG VÀ DATABASE</a:t>
            </a:r>
          </a:p>
        </p:txBody>
      </p:sp>
      <p:sp>
        <p:nvSpPr>
          <p:cNvPr name="TextBox 18" id="18"/>
          <p:cNvSpPr txBox="true"/>
          <p:nvPr/>
        </p:nvSpPr>
        <p:spPr>
          <a:xfrm rot="0">
            <a:off x="793715" y="1785376"/>
            <a:ext cx="4356650" cy="550100"/>
          </a:xfrm>
          <a:prstGeom prst="rect">
            <a:avLst/>
          </a:prstGeom>
        </p:spPr>
        <p:txBody>
          <a:bodyPr anchor="t" rtlCol="false" tIns="0" lIns="0" bIns="0" rIns="0">
            <a:spAutoFit/>
          </a:bodyPr>
          <a:lstStyle/>
          <a:p>
            <a:pPr algn="ctr" marL="0" indent="0" lvl="1">
              <a:lnSpc>
                <a:spcPts val="4168"/>
              </a:lnSpc>
              <a:spcBef>
                <a:spcPct val="0"/>
              </a:spcBef>
            </a:pPr>
            <a:r>
              <a:rPr lang="en-US" b="true" sz="3896" spc="109">
                <a:solidFill>
                  <a:srgbClr val="4F6A92"/>
                </a:solidFill>
                <a:latin typeface="Barlow Condensed Bold"/>
                <a:ea typeface="Barlow Condensed Bold"/>
                <a:cs typeface="Barlow Condensed Bold"/>
                <a:sym typeface="Barlow Condensed Bold"/>
              </a:rPr>
              <a:t>4.1: USE CASE:</a:t>
            </a:r>
          </a:p>
        </p:txBody>
      </p:sp>
      <p:sp>
        <p:nvSpPr>
          <p:cNvPr name="TextBox 19" id="19"/>
          <p:cNvSpPr txBox="true"/>
          <p:nvPr/>
        </p:nvSpPr>
        <p:spPr>
          <a:xfrm rot="0">
            <a:off x="479576" y="3210593"/>
            <a:ext cx="7489777" cy="5364797"/>
          </a:xfrm>
          <a:prstGeom prst="rect">
            <a:avLst/>
          </a:prstGeom>
        </p:spPr>
        <p:txBody>
          <a:bodyPr anchor="t" rtlCol="false" tIns="0" lIns="0" bIns="0" rIns="0">
            <a:spAutoFit/>
          </a:bodyPr>
          <a:lstStyle/>
          <a:p>
            <a:pPr algn="just" marL="776409" indent="-388205" lvl="1">
              <a:lnSpc>
                <a:spcPts val="3847"/>
              </a:lnSpc>
              <a:buFont typeface="Arial"/>
              <a:buChar char="•"/>
            </a:pPr>
            <a:r>
              <a:rPr lang="en-US" sz="3596" spc="100">
                <a:solidFill>
                  <a:srgbClr val="FFFFFF"/>
                </a:solidFill>
                <a:latin typeface="Barlow Condensed"/>
                <a:ea typeface="Barlow Condensed"/>
                <a:cs typeface="Barlow Condensed"/>
                <a:sym typeface="Barlow Condensed"/>
              </a:rPr>
              <a:t>Tư vấn viên: Tư vấn hỗ trợ khách hàng (thông qua facebook, số hotline), quản lý bệnh nhân (được phép truy cập vào bệnh án và lịch đặt khám để tiến hành xác nhận, xem thống kê bệnh nhân hàng tháng)</a:t>
            </a:r>
          </a:p>
          <a:p>
            <a:pPr algn="just" marL="776409" indent="-388205" lvl="1">
              <a:lnSpc>
                <a:spcPts val="3847"/>
              </a:lnSpc>
              <a:spcBef>
                <a:spcPct val="0"/>
              </a:spcBef>
              <a:buFont typeface="Arial"/>
              <a:buChar char="•"/>
            </a:pPr>
            <a:r>
              <a:rPr lang="en-US" sz="3596" spc="100">
                <a:solidFill>
                  <a:srgbClr val="FFFFFF"/>
                </a:solidFill>
                <a:latin typeface="Barlow Condensed"/>
                <a:ea typeface="Barlow Condensed"/>
                <a:cs typeface="Barlow Condensed"/>
                <a:sym typeface="Barlow Condensed"/>
              </a:rPr>
              <a:t>Admin: quản lý người dùng (phân quyền truy cập), quản lý các bài đăng trên website, quản lý bệnh nhân (xem bệnh án, xác nhận lịch khám,...), thốnng kê và báo cáo, hệ thống và bảo mật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DAGRGRsQT3s</dc:identifier>
  <dcterms:modified xsi:type="dcterms:W3CDTF">2011-08-01T06:04:30Z</dcterms:modified>
  <cp:revision>1</cp:revision>
  <dc:title>Blue and White Modern Geometric Simple Photo Business Company Presentation</dc:title>
</cp:coreProperties>
</file>